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Slides/notesSlide4.xml" ContentType="application/vnd.openxmlformats-officedocument.presentationml.notes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hangesInfos/changesInfo1.xml" ContentType="application/vnd.ms-powerpoint.changesinfo+xml"/>
  <Override PartName="/ppt/notesSlides/notesSlide3.xml" ContentType="application/vnd.openxmlformats-officedocument.presentationml.notesSlide+xml"/>
  <Override PartName="/ppt/slides/slide5.xml" ContentType="application/vnd.openxmlformats-officedocument.presentationml.slide+xml"/>
  <Override PartName="/ppt/viewProps.xml" ContentType="application/vnd.openxmlformats-officedocument.presentationml.viewProp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61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enden Mischewski" userId="5f9dff98-4e2a-4623-914c-d0fddf366165" providerId="ADAL" clId="{E81986C2-50FF-4538-AFFF-F89DE22FDCFB}"/>
    <pc:docChg chg="delSld modSld sldOrd">
      <pc:chgData name="Brenden Mischewski" userId="5f9dff98-4e2a-4623-914c-d0fddf366165" providerId="ADAL" clId="{E81986C2-50FF-4538-AFFF-F89DE22FDCFB}" dt="2026-07-28T02:17:12.359" v="2"/>
      <pc:docMkLst>
        <pc:docMk/>
      </pc:docMkLst>
      <pc:sldChg chg="del">
        <pc:chgData name="Brenden Mischewski" userId="5f9dff98-4e2a-4623-914c-d0fddf366165" providerId="ADAL" clId="{E81986C2-50FF-4538-AFFF-F89DE22FDCFB}" dt="2026-07-28T02:17:09.941" v="0" actId="2696"/>
        <pc:sldMkLst>
          <pc:docMk/>
          <pc:sldMk cId="1277455194" sldId="256"/>
        </pc:sldMkLst>
      </pc:sldChg>
      <pc:sldChg chg="ord">
        <pc:chgData name="Brenden Mischewski" userId="5f9dff98-4e2a-4623-914c-d0fddf366165" providerId="ADAL" clId="{E81986C2-50FF-4538-AFFF-F89DE22FDCFB}" dt="2026-07-28T02:17:12.359" v="2"/>
        <pc:sldMkLst>
          <pc:docMk/>
          <pc:sldMk cId="1277455194" sldId="26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>
            <a:extLst>
              <a:ext uri="{FF2B5EF4-FFF2-40B4-BE49-F238E27FC236}">
                <a16:creationId xmlns:a16="http://schemas.microsoft.com/office/drawing/2014/main" id="{EDA2427A-7504-4CDC-AACD-EC6FD912036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93036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CA49704-AE27-4293-84C5-D9B26973228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D9472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13C73C9-D4D5-4E6C-99F8-8A82D7C69AB0}"/>
              </a:ext>
            </a:extLst>
          </p:cNvPr>
          <p:cNvSpPr>
            <a:spLocks noGrp="1"/>
          </p:cNvSpPr>
          <p:nvPr/>
        </p:nvSpPr>
        <p:spPr>
          <a:xfrm>
            <a:off x="571500" y="266700"/>
            <a:ext cx="485775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900" b="1">
                <a:solidFill>
                  <a:srgbClr val="DFEFF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DFEFF0"/>
                </a:solidFill>
                <a:latin typeface="Aptos"/>
                <a:ea typeface="Aptos"/>
                <a:cs typeface="Aptos"/>
              </a:rPr>
              <a:t>LOCAL GOVERNMENT AMALGAMATOR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2DB5832-26E5-4F50-9228-95DBAF7AF2D1}"/>
              </a:ext>
            </a:extLst>
          </p:cNvPr>
          <p:cNvSpPr>
            <a:spLocks noGrp="1"/>
          </p:cNvSpPr>
          <p:nvPr/>
        </p:nvSpPr>
        <p:spPr>
          <a:xfrm>
            <a:off x="9620250" y="266700"/>
            <a:ext cx="200025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buNone/>
              <a:defRPr sz="900" b="1">
                <a:solidFill>
                  <a:srgbClr val="DFEFF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DFEFF0"/>
                </a:solidFill>
                <a:latin typeface="Aptos"/>
                <a:ea typeface="Aptos"/>
                <a:cs typeface="Aptos"/>
              </a:rPr>
              <a:t>BUILD YOUR OWN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FED8904-7B60-4665-8527-14C1C2A620A0}"/>
              </a:ext>
            </a:extLst>
          </p:cNvPr>
          <p:cNvSpPr>
            <a:spLocks noGrp="1"/>
          </p:cNvSpPr>
          <p:nvPr/>
        </p:nvSpPr>
        <p:spPr>
          <a:xfrm>
            <a:off x="571500" y="685800"/>
            <a:ext cx="1066800" cy="266700"/>
          </a:xfrm>
          <a:prstGeom prst="roundRect">
            <a:avLst>
              <a:gd name="adj" fmla="val 28571"/>
            </a:avLst>
          </a:prstGeom>
          <a:solidFill>
            <a:srgbClr val="D9472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DCC90E1-D982-4306-A1CC-370FC50263B3}"/>
              </a:ext>
            </a:extLst>
          </p:cNvPr>
          <p:cNvSpPr>
            <a:spLocks noGrp="1"/>
          </p:cNvSpPr>
          <p:nvPr/>
        </p:nvSpPr>
        <p:spPr>
          <a:xfrm>
            <a:off x="666750" y="733425"/>
            <a:ext cx="8763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buNone/>
              <a:defRPr sz="8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8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YOUR TURN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0BE5BB-A0E6-4BAB-A4E2-D2B8F3DFA9D7}"/>
              </a:ext>
            </a:extLst>
          </p:cNvPr>
          <p:cNvSpPr>
            <a:spLocks noGrp="1"/>
          </p:cNvSpPr>
          <p:nvPr/>
        </p:nvSpPr>
        <p:spPr>
          <a:xfrm>
            <a:off x="571500" y="1066800"/>
            <a:ext cx="7239000" cy="666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39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39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Build a bigger council.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767EEE7-73BE-4FB1-B09B-B7DC78633399}"/>
              </a:ext>
            </a:extLst>
          </p:cNvPr>
          <p:cNvSpPr>
            <a:spLocks noGrp="1"/>
          </p:cNvSpPr>
          <p:nvPr/>
        </p:nvSpPr>
        <p:spPr>
          <a:xfrm>
            <a:off x="571500" y="1771650"/>
            <a:ext cx="7334250" cy="3810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1650" b="0">
                <a:solidFill>
                  <a:srgbClr val="DFEFF0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FEFF0"/>
                </a:solidFill>
                <a:latin typeface="Aptos"/>
                <a:ea typeface="Aptos"/>
                <a:cs typeface="Aptos"/>
              </a:rPr>
              <a:t>Choose the councils, test the arithmetic, and share what you find.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3406D1E-66E4-4BE4-B896-D16F338ED5BA}"/>
              </a:ext>
            </a:extLst>
          </p:cNvPr>
          <p:cNvSpPr>
            <a:spLocks noGrp="1"/>
          </p:cNvSpPr>
          <p:nvPr/>
        </p:nvSpPr>
        <p:spPr>
          <a:xfrm>
            <a:off x="8058150" y="819150"/>
            <a:ext cx="3562350" cy="1409700"/>
          </a:xfrm>
          <a:prstGeom prst="roundRect">
            <a:avLst>
              <a:gd name="adj" fmla="val 5405"/>
            </a:avLst>
          </a:prstGeom>
          <a:solidFill>
            <a:srgbClr val="D9472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83B6951-2F4E-4460-BBF9-5AC1199174F5}"/>
              </a:ext>
            </a:extLst>
          </p:cNvPr>
          <p:cNvSpPr>
            <a:spLocks noGrp="1"/>
          </p:cNvSpPr>
          <p:nvPr/>
        </p:nvSpPr>
        <p:spPr>
          <a:xfrm>
            <a:off x="8315325" y="1047750"/>
            <a:ext cx="3048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buNone/>
              <a:defRPr sz="9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OPEN THE AMALGAMATOR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F234964-74AE-47BC-A9C8-907C075294B6}"/>
              </a:ext>
            </a:extLst>
          </p:cNvPr>
          <p:cNvSpPr>
            <a:spLocks noGrp="1"/>
          </p:cNvSpPr>
          <p:nvPr/>
        </p:nvSpPr>
        <p:spPr>
          <a:xfrm>
            <a:off x="8315325" y="1381125"/>
            <a:ext cx="3048000" cy="400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buNone/>
              <a:defRPr sz="2325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325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amalgamator.nz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CBB3474-072D-466B-901E-B81E8B0586B8}"/>
              </a:ext>
            </a:extLst>
          </p:cNvPr>
          <p:cNvSpPr>
            <a:spLocks noGrp="1"/>
          </p:cNvSpPr>
          <p:nvPr/>
        </p:nvSpPr>
        <p:spPr>
          <a:xfrm>
            <a:off x="8315325" y="1838325"/>
            <a:ext cx="30480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buNone/>
              <a:defRPr sz="938" b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938" b="0">
                <a:solidFill>
                  <a:srgbClr val="FFFFFF"/>
                </a:solidFill>
                <a:latin typeface="Aptos"/>
                <a:ea typeface="Aptos"/>
                <a:cs typeface="Aptos"/>
              </a:rPr>
              <a:t>https://www.amalgamator.nz/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2F7B070-DB40-4E78-8AF8-4567B668A26C}"/>
              </a:ext>
            </a:extLst>
          </p:cNvPr>
          <p:cNvSpPr>
            <a:spLocks noGrp="1"/>
          </p:cNvSpPr>
          <p:nvPr/>
        </p:nvSpPr>
        <p:spPr>
          <a:xfrm>
            <a:off x="571500" y="2762250"/>
            <a:ext cx="3286125" cy="1104900"/>
          </a:xfrm>
          <a:prstGeom prst="roundRect">
            <a:avLst>
              <a:gd name="adj" fmla="val 6897"/>
            </a:avLst>
          </a:prstGeom>
          <a:solidFill>
            <a:srgbClr val="FFFFFF"/>
          </a:solidFill>
          <a:ln w="9525">
            <a:solidFill>
              <a:srgbClr val="B8C9C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A5FF41E-FAEA-4190-AABF-D2F0EB3D18B9}"/>
              </a:ext>
            </a:extLst>
          </p:cNvPr>
          <p:cNvSpPr>
            <a:spLocks noGrp="1"/>
          </p:cNvSpPr>
          <p:nvPr/>
        </p:nvSpPr>
        <p:spPr>
          <a:xfrm>
            <a:off x="742950" y="2943225"/>
            <a:ext cx="361950" cy="361950"/>
          </a:xfrm>
          <a:prstGeom prst="ellipse">
            <a:avLst/>
          </a:prstGeom>
          <a:solidFill>
            <a:srgbClr val="D9472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8307A6B-8A0E-44CF-A19B-25A216D84C55}"/>
              </a:ext>
            </a:extLst>
          </p:cNvPr>
          <p:cNvSpPr>
            <a:spLocks noGrp="1"/>
          </p:cNvSpPr>
          <p:nvPr/>
        </p:nvSpPr>
        <p:spPr>
          <a:xfrm>
            <a:off x="742950" y="3009900"/>
            <a:ext cx="361950" cy="2000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buNone/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FE3E8AA-62A3-4A70-836A-D0C577B9695E}"/>
              </a:ext>
            </a:extLst>
          </p:cNvPr>
          <p:cNvSpPr>
            <a:spLocks noGrp="1"/>
          </p:cNvSpPr>
          <p:nvPr/>
        </p:nvSpPr>
        <p:spPr>
          <a:xfrm>
            <a:off x="1257300" y="2924175"/>
            <a:ext cx="2324100" cy="2476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1500" b="1">
                <a:solidFill>
                  <a:srgbClr val="193036"/>
                </a:solidFill>
                <a:latin typeface="Aptos Display"/>
                <a:ea typeface="Aptos Display"/>
                <a:cs typeface="Aptos Display"/>
              </a:defRPr>
            </a:pPr>
            <a:r>
              <a:rPr sz="1500" b="1">
                <a:solidFill>
                  <a:srgbClr val="193036"/>
                </a:solidFill>
                <a:latin typeface="Aptos Display"/>
                <a:ea typeface="Aptos Display"/>
                <a:cs typeface="Aptos Display"/>
              </a:rPr>
              <a:t>Choose councils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FCB61AA-3195-4CE4-85AE-F1036E83D352}"/>
              </a:ext>
            </a:extLst>
          </p:cNvPr>
          <p:cNvSpPr>
            <a:spLocks noGrp="1"/>
          </p:cNvSpPr>
          <p:nvPr/>
        </p:nvSpPr>
        <p:spPr>
          <a:xfrm>
            <a:off x="1257300" y="3238500"/>
            <a:ext cx="2324100" cy="4572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1013" b="0">
                <a:solidFill>
                  <a:srgbClr val="4D6267"/>
                </a:solidFill>
                <a:latin typeface="Aptos"/>
                <a:ea typeface="Aptos"/>
                <a:cs typeface="Aptos"/>
              </a:defRPr>
            </a:pPr>
            <a:r>
              <a:rPr sz="1013" b="0">
                <a:solidFill>
                  <a:srgbClr val="4D6267"/>
                </a:solidFill>
                <a:latin typeface="Aptos"/>
                <a:ea typeface="Aptos"/>
                <a:cs typeface="Aptos"/>
              </a:rPr>
              <a:t>Build any territorial-council combination.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F9E40CBE-8F9D-4D3F-A9C7-AF2D80AD3C72}"/>
              </a:ext>
            </a:extLst>
          </p:cNvPr>
          <p:cNvSpPr>
            <a:spLocks noGrp="1"/>
          </p:cNvSpPr>
          <p:nvPr/>
        </p:nvSpPr>
        <p:spPr>
          <a:xfrm>
            <a:off x="3981450" y="2762250"/>
            <a:ext cx="3286125" cy="1104900"/>
          </a:xfrm>
          <a:prstGeom prst="roundRect">
            <a:avLst>
              <a:gd name="adj" fmla="val 6897"/>
            </a:avLst>
          </a:prstGeom>
          <a:solidFill>
            <a:srgbClr val="FFFFFF"/>
          </a:solidFill>
          <a:ln w="9525">
            <a:solidFill>
              <a:srgbClr val="B8C9C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24C15B9-7B32-43BB-80E5-EBC060387D1B}"/>
              </a:ext>
            </a:extLst>
          </p:cNvPr>
          <p:cNvSpPr>
            <a:spLocks noGrp="1"/>
          </p:cNvSpPr>
          <p:nvPr/>
        </p:nvSpPr>
        <p:spPr>
          <a:xfrm>
            <a:off x="4152900" y="2943225"/>
            <a:ext cx="361950" cy="361950"/>
          </a:xfrm>
          <a:prstGeom prst="ellipse">
            <a:avLst/>
          </a:prstGeom>
          <a:solidFill>
            <a:srgbClr val="D9472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B30E447-971A-44FC-AD06-082CF4913E62}"/>
              </a:ext>
            </a:extLst>
          </p:cNvPr>
          <p:cNvSpPr>
            <a:spLocks noGrp="1"/>
          </p:cNvSpPr>
          <p:nvPr/>
        </p:nvSpPr>
        <p:spPr>
          <a:xfrm>
            <a:off x="4152900" y="3009900"/>
            <a:ext cx="361950" cy="2000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buNone/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0F34BDF-6336-4944-BC6B-12D06C2F79F8}"/>
              </a:ext>
            </a:extLst>
          </p:cNvPr>
          <p:cNvSpPr>
            <a:spLocks noGrp="1"/>
          </p:cNvSpPr>
          <p:nvPr/>
        </p:nvSpPr>
        <p:spPr>
          <a:xfrm>
            <a:off x="4667250" y="2924175"/>
            <a:ext cx="2324100" cy="2476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1500" b="1">
                <a:solidFill>
                  <a:srgbClr val="193036"/>
                </a:solidFill>
                <a:latin typeface="Aptos Display"/>
                <a:ea typeface="Aptos Display"/>
                <a:cs typeface="Aptos Display"/>
              </a:defRPr>
            </a:pPr>
            <a:r>
              <a:rPr sz="1500" b="1">
                <a:solidFill>
                  <a:srgbClr val="193036"/>
                </a:solidFill>
                <a:latin typeface="Aptos Display"/>
                <a:ea typeface="Aptos Display"/>
                <a:cs typeface="Aptos Display"/>
              </a:rPr>
              <a:t>Compare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D730D89-E1B0-426B-B511-C1B453BB897C}"/>
              </a:ext>
            </a:extLst>
          </p:cNvPr>
          <p:cNvSpPr>
            <a:spLocks noGrp="1"/>
          </p:cNvSpPr>
          <p:nvPr/>
        </p:nvSpPr>
        <p:spPr>
          <a:xfrm>
            <a:off x="4667250" y="3238500"/>
            <a:ext cx="2324100" cy="4572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1013" b="0">
                <a:solidFill>
                  <a:srgbClr val="4D6267"/>
                </a:solidFill>
                <a:latin typeface="Aptos"/>
                <a:ea typeface="Aptos"/>
                <a:cs typeface="Aptos"/>
              </a:defRPr>
            </a:pPr>
            <a:r>
              <a:rPr sz="1013" b="0">
                <a:solidFill>
                  <a:srgbClr val="4D6267"/>
                </a:solidFill>
                <a:latin typeface="Aptos"/>
                <a:ea typeface="Aptos"/>
                <a:cs typeface="Aptos"/>
              </a:rPr>
              <a:t>See population, rates direction and net assets.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153C1435-9A43-4B4C-BA62-645182AB093E}"/>
              </a:ext>
            </a:extLst>
          </p:cNvPr>
          <p:cNvSpPr>
            <a:spLocks noGrp="1"/>
          </p:cNvSpPr>
          <p:nvPr/>
        </p:nvSpPr>
        <p:spPr>
          <a:xfrm>
            <a:off x="7391400" y="2762250"/>
            <a:ext cx="3286125" cy="1104900"/>
          </a:xfrm>
          <a:prstGeom prst="roundRect">
            <a:avLst>
              <a:gd name="adj" fmla="val 6897"/>
            </a:avLst>
          </a:prstGeom>
          <a:solidFill>
            <a:srgbClr val="FFFFFF"/>
          </a:solidFill>
          <a:ln w="9525">
            <a:solidFill>
              <a:srgbClr val="B8C9C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8542089E-5CD5-4756-8CA4-72F38B2ADA12}"/>
              </a:ext>
            </a:extLst>
          </p:cNvPr>
          <p:cNvSpPr>
            <a:spLocks noGrp="1"/>
          </p:cNvSpPr>
          <p:nvPr/>
        </p:nvSpPr>
        <p:spPr>
          <a:xfrm>
            <a:off x="7562850" y="2943225"/>
            <a:ext cx="361950" cy="361950"/>
          </a:xfrm>
          <a:prstGeom prst="ellipse">
            <a:avLst/>
          </a:prstGeom>
          <a:solidFill>
            <a:srgbClr val="D9472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569AAD8-61DE-4AC9-AD0E-81FFB02EB644}"/>
              </a:ext>
            </a:extLst>
          </p:cNvPr>
          <p:cNvSpPr>
            <a:spLocks noGrp="1"/>
          </p:cNvSpPr>
          <p:nvPr/>
        </p:nvSpPr>
        <p:spPr>
          <a:xfrm>
            <a:off x="7562850" y="3009900"/>
            <a:ext cx="361950" cy="2000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buNone/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1C375FF-FB53-40D1-B5AE-B6A1987C4C2A}"/>
              </a:ext>
            </a:extLst>
          </p:cNvPr>
          <p:cNvSpPr>
            <a:spLocks noGrp="1"/>
          </p:cNvSpPr>
          <p:nvPr/>
        </p:nvSpPr>
        <p:spPr>
          <a:xfrm>
            <a:off x="8077200" y="2924175"/>
            <a:ext cx="2324100" cy="2476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1500" b="1">
                <a:solidFill>
                  <a:srgbClr val="193036"/>
                </a:solidFill>
                <a:latin typeface="Aptos Display"/>
                <a:ea typeface="Aptos Display"/>
                <a:cs typeface="Aptos Display"/>
              </a:defRPr>
            </a:pPr>
            <a:r>
              <a:rPr sz="1500" b="1">
                <a:solidFill>
                  <a:srgbClr val="193036"/>
                </a:solidFill>
                <a:latin typeface="Aptos Display"/>
                <a:ea typeface="Aptos Display"/>
                <a:cs typeface="Aptos Display"/>
              </a:rPr>
              <a:t>Share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AEBF5D1-7572-4875-A175-B9BEA3C4F1EE}"/>
              </a:ext>
            </a:extLst>
          </p:cNvPr>
          <p:cNvSpPr>
            <a:spLocks noGrp="1"/>
          </p:cNvSpPr>
          <p:nvPr/>
        </p:nvSpPr>
        <p:spPr>
          <a:xfrm>
            <a:off x="8077200" y="3238500"/>
            <a:ext cx="2324100" cy="4572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1013" b="0">
                <a:solidFill>
                  <a:srgbClr val="4D6267"/>
                </a:solidFill>
                <a:latin typeface="Aptos"/>
                <a:ea typeface="Aptos"/>
                <a:cs typeface="Aptos"/>
              </a:defRPr>
            </a:pPr>
            <a:r>
              <a:rPr sz="1013" b="0">
                <a:solidFill>
                  <a:srgbClr val="4D6267"/>
                </a:solidFill>
                <a:latin typeface="Aptos"/>
                <a:ea typeface="Aptos"/>
                <a:cs typeface="Aptos"/>
              </a:rPr>
              <a:t>Name the council and share the result.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007C4317-E396-4E0D-8228-0D6D7983678F}"/>
              </a:ext>
            </a:extLst>
          </p:cNvPr>
          <p:cNvSpPr>
            <a:spLocks noGrp="1"/>
          </p:cNvSpPr>
          <p:nvPr/>
        </p:nvSpPr>
        <p:spPr>
          <a:xfrm>
            <a:off x="571500" y="4114800"/>
            <a:ext cx="11049000" cy="2143125"/>
          </a:xfrm>
          <a:prstGeom prst="roundRect">
            <a:avLst>
              <a:gd name="adj" fmla="val 3556"/>
            </a:avLst>
          </a:prstGeom>
          <a:solidFill>
            <a:srgbClr val="FBF8E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BB47908-80EB-4D97-AC8C-148BCF120318}"/>
              </a:ext>
            </a:extLst>
          </p:cNvPr>
          <p:cNvSpPr>
            <a:spLocks noGrp="1"/>
          </p:cNvSpPr>
          <p:nvPr/>
        </p:nvSpPr>
        <p:spPr>
          <a:xfrm>
            <a:off x="800100" y="4305300"/>
            <a:ext cx="1285875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900" b="1">
                <a:solidFill>
                  <a:srgbClr val="AE3214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AE3214"/>
                </a:solidFill>
                <a:latin typeface="Aptos"/>
                <a:ea typeface="Aptos"/>
                <a:cs typeface="Aptos"/>
              </a:rPr>
              <a:t>KEY CAVEATS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F4C9E00-0225-47C2-B35B-53DF8FFC0461}"/>
              </a:ext>
            </a:extLst>
          </p:cNvPr>
          <p:cNvSpPr>
            <a:spLocks noGrp="1"/>
          </p:cNvSpPr>
          <p:nvPr/>
        </p:nvSpPr>
        <p:spPr>
          <a:xfrm>
            <a:off x="2286000" y="4286250"/>
            <a:ext cx="8743950" cy="2667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1350" b="1">
                <a:solidFill>
                  <a:srgbClr val="193036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93036"/>
                </a:solidFill>
                <a:latin typeface="Aptos"/>
                <a:ea typeface="Aptos"/>
                <a:cs typeface="Aptos"/>
              </a:rPr>
              <a:t>Indicative only. Rates changes are subject to transition arrangements.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62CAF82D-E518-4DF1-968A-A61110EE6777}"/>
              </a:ext>
            </a:extLst>
          </p:cNvPr>
          <p:cNvSpPr>
            <a:spLocks noGrp="1"/>
          </p:cNvSpPr>
          <p:nvPr/>
        </p:nvSpPr>
        <p:spPr>
          <a:xfrm>
            <a:off x="800100" y="4724400"/>
            <a:ext cx="66675" cy="66675"/>
          </a:xfrm>
          <a:prstGeom prst="ellipse">
            <a:avLst/>
          </a:prstGeom>
          <a:solidFill>
            <a:srgbClr val="D9472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B83A9EE-1C65-48F5-B4F8-3F963AD5DF87}"/>
              </a:ext>
            </a:extLst>
          </p:cNvPr>
          <p:cNvSpPr>
            <a:spLocks noGrp="1"/>
          </p:cNvSpPr>
          <p:nvPr/>
        </p:nvSpPr>
        <p:spPr>
          <a:xfrm>
            <a:off x="962025" y="4667250"/>
            <a:ext cx="4600575" cy="4572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863" b="0">
                <a:solidFill>
                  <a:srgbClr val="193036"/>
                </a:solidFill>
                <a:latin typeface="Aptos"/>
                <a:ea typeface="Aptos"/>
                <a:cs typeface="Aptos"/>
              </a:defRPr>
            </a:pPr>
            <a:r>
              <a:rPr sz="863" b="0">
                <a:solidFill>
                  <a:srgbClr val="193036"/>
                </a:solidFill>
                <a:latin typeface="Aptos"/>
                <a:ea typeface="Aptos"/>
                <a:cs typeface="Aptos"/>
              </a:rPr>
              <a:t>Rates compare published 2024/25 council-wide average residential bills, weighted by separately published household counts.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E53BBE9D-99D9-4C81-A528-C6B10A3EF254}"/>
              </a:ext>
            </a:extLst>
          </p:cNvPr>
          <p:cNvSpPr>
            <a:spLocks noGrp="1"/>
          </p:cNvSpPr>
          <p:nvPr/>
        </p:nvSpPr>
        <p:spPr>
          <a:xfrm>
            <a:off x="800100" y="5324475"/>
            <a:ext cx="66675" cy="66675"/>
          </a:xfrm>
          <a:prstGeom prst="ellipse">
            <a:avLst/>
          </a:prstGeom>
          <a:solidFill>
            <a:srgbClr val="D9472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8D82C69-AAF6-4301-9777-B95783A8427E}"/>
              </a:ext>
            </a:extLst>
          </p:cNvPr>
          <p:cNvSpPr>
            <a:spLocks noGrp="1"/>
          </p:cNvSpPr>
          <p:nvPr/>
        </p:nvSpPr>
        <p:spPr>
          <a:xfrm>
            <a:off x="962025" y="5267325"/>
            <a:ext cx="4600575" cy="4572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863" b="0">
                <a:solidFill>
                  <a:srgbClr val="193036"/>
                </a:solidFill>
                <a:latin typeface="Aptos"/>
                <a:ea typeface="Aptos"/>
                <a:cs typeface="Aptos"/>
              </a:defRPr>
            </a:pPr>
            <a:r>
              <a:rPr sz="863" b="0">
                <a:solidFill>
                  <a:srgbClr val="193036"/>
                </a:solidFill>
                <a:latin typeface="Aptos"/>
                <a:ea typeface="Aptos"/>
                <a:cs typeface="Aptos"/>
              </a:rPr>
              <a:t>They are not forecasts for individual properties and do not reconstruct residential rating units or the residential rates pool.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CF4D868C-7D0C-4AA5-A4E2-5A2EE21A934E}"/>
              </a:ext>
            </a:extLst>
          </p:cNvPr>
          <p:cNvSpPr>
            <a:spLocks noGrp="1"/>
          </p:cNvSpPr>
          <p:nvPr/>
        </p:nvSpPr>
        <p:spPr>
          <a:xfrm>
            <a:off x="5981700" y="4724400"/>
            <a:ext cx="66675" cy="66675"/>
          </a:xfrm>
          <a:prstGeom prst="ellipse">
            <a:avLst/>
          </a:prstGeom>
          <a:solidFill>
            <a:srgbClr val="D9472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289E954-CE52-4DE7-9AF5-B6C42106B919}"/>
              </a:ext>
            </a:extLst>
          </p:cNvPr>
          <p:cNvSpPr>
            <a:spLocks noGrp="1"/>
          </p:cNvSpPr>
          <p:nvPr/>
        </p:nvSpPr>
        <p:spPr>
          <a:xfrm>
            <a:off x="6143625" y="4667250"/>
            <a:ext cx="5000625" cy="4572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863" b="0">
                <a:solidFill>
                  <a:srgbClr val="193036"/>
                </a:solidFill>
                <a:latin typeface="Aptos"/>
                <a:ea typeface="Aptos"/>
                <a:cs typeface="Aptos"/>
              </a:defRPr>
            </a:pPr>
            <a:r>
              <a:rPr sz="863" b="0">
                <a:solidFill>
                  <a:srgbClr val="193036"/>
                </a:solidFill>
                <a:latin typeface="Aptos"/>
                <a:ea typeface="Aptos"/>
                <a:cs typeface="Aptos"/>
              </a:rPr>
              <a:t>Transition costs, debt treatment, service levels, rating policy, targeted rates, property values, savings and phased arrangements are not modelled.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17ED3033-F5CD-4860-95B0-AEC553A0A3D7}"/>
              </a:ext>
            </a:extLst>
          </p:cNvPr>
          <p:cNvSpPr>
            <a:spLocks noGrp="1"/>
          </p:cNvSpPr>
          <p:nvPr/>
        </p:nvSpPr>
        <p:spPr>
          <a:xfrm>
            <a:off x="5981700" y="5324475"/>
            <a:ext cx="66675" cy="66675"/>
          </a:xfrm>
          <a:prstGeom prst="ellipse">
            <a:avLst/>
          </a:prstGeom>
          <a:solidFill>
            <a:srgbClr val="D9472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A2298BC-D211-426B-A91D-D8F66896C0F8}"/>
              </a:ext>
            </a:extLst>
          </p:cNvPr>
          <p:cNvSpPr>
            <a:spLocks noGrp="1"/>
          </p:cNvSpPr>
          <p:nvPr/>
        </p:nvSpPr>
        <p:spPr>
          <a:xfrm>
            <a:off x="6143625" y="5267325"/>
            <a:ext cx="5000625" cy="4572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863" b="0">
                <a:solidFill>
                  <a:srgbClr val="193036"/>
                </a:solidFill>
                <a:latin typeface="Aptos"/>
                <a:ea typeface="Aptos"/>
                <a:cs typeface="Aptos"/>
              </a:defRPr>
            </a:pPr>
            <a:r>
              <a:rPr sz="863" b="0">
                <a:solidFill>
                  <a:srgbClr val="193036"/>
                </a:solidFill>
                <a:latin typeface="Aptos"/>
                <a:ea typeface="Aptos"/>
                <a:cs typeface="Aptos"/>
              </a:rPr>
              <a:t>Net assets use council-only 30 June 2024 accounts divided by 2024 population; CCOs and the regional-council rates layer are excluded.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7A4C5CC-7482-4EC9-BF2F-CDAD1D728E03}"/>
              </a:ext>
            </a:extLst>
          </p:cNvPr>
          <p:cNvSpPr>
            <a:spLocks noGrp="1"/>
          </p:cNvSpPr>
          <p:nvPr/>
        </p:nvSpPr>
        <p:spPr>
          <a:xfrm>
            <a:off x="800100" y="5953125"/>
            <a:ext cx="4476750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825" b="1">
                <a:solidFill>
                  <a:srgbClr val="AE3214"/>
                </a:solidFill>
                <a:latin typeface="Aptos"/>
                <a:ea typeface="Aptos"/>
                <a:cs typeface="Aptos"/>
              </a:defRPr>
            </a:pPr>
            <a:r>
              <a:rPr sz="825" b="1">
                <a:solidFill>
                  <a:srgbClr val="AE3214"/>
                </a:solidFill>
                <a:latin typeface="Aptos"/>
                <a:ea typeface="Aptos"/>
                <a:cs typeface="Aptos"/>
              </a:rPr>
              <a:t>DATA AND SOURCE REVIEW CURRENT TO 28 JULY 2026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666CBA8D-B51D-45BE-AA82-ADD09AC1793C}"/>
              </a:ext>
            </a:extLst>
          </p:cNvPr>
          <p:cNvSpPr>
            <a:spLocks noGrp="1"/>
          </p:cNvSpPr>
          <p:nvPr/>
        </p:nvSpPr>
        <p:spPr>
          <a:xfrm>
            <a:off x="5429250" y="5953125"/>
            <a:ext cx="5715000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buNone/>
              <a:defRPr sz="788" b="0">
                <a:solidFill>
                  <a:srgbClr val="4D6267"/>
                </a:solidFill>
                <a:latin typeface="Aptos"/>
                <a:ea typeface="Aptos"/>
                <a:cs typeface="Aptos"/>
              </a:defRPr>
            </a:pPr>
            <a:r>
              <a:rPr sz="788" b="0">
                <a:solidFill>
                  <a:srgbClr val="4D6267"/>
                </a:solidFill>
                <a:latin typeface="Aptos"/>
                <a:ea typeface="Aptos"/>
                <a:cs typeface="Aptos"/>
              </a:rPr>
              <a:t>Sources: DIA / Stats NZ · Ratepayers' Report 2026 · The Spinoff · MartinJenkins · Amalgamation.nz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22B3859-C87F-4A7F-B807-5063AE260460}"/>
              </a:ext>
            </a:extLst>
          </p:cNvPr>
          <p:cNvSpPr>
            <a:spLocks noGrp="1"/>
          </p:cNvSpPr>
          <p:nvPr/>
        </p:nvSpPr>
        <p:spPr>
          <a:xfrm>
            <a:off x="571500" y="6419850"/>
            <a:ext cx="11049000" cy="9525"/>
          </a:xfrm>
          <a:prstGeom prst="rect">
            <a:avLst/>
          </a:prstGeom>
          <a:solidFill>
            <a:srgbClr val="648086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1F1E85E-4532-4AB4-829F-85ED6B0934ED}"/>
              </a:ext>
            </a:extLst>
          </p:cNvPr>
          <p:cNvSpPr>
            <a:spLocks noGrp="1"/>
          </p:cNvSpPr>
          <p:nvPr/>
        </p:nvSpPr>
        <p:spPr>
          <a:xfrm>
            <a:off x="571500" y="6486525"/>
            <a:ext cx="8191500" cy="2952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788" b="0">
                <a:solidFill>
                  <a:srgbClr val="DFEFF0"/>
                </a:solidFill>
                <a:latin typeface="Aptos"/>
                <a:ea typeface="Aptos"/>
                <a:cs typeface="Aptos"/>
              </a:defRPr>
            </a:pPr>
            <a:r>
              <a:rPr sz="788" b="0">
                <a:solidFill>
                  <a:srgbClr val="DFEFF0"/>
                </a:solidFill>
                <a:latin typeface="Aptos"/>
                <a:ea typeface="Aptos"/>
                <a:cs typeface="Aptos"/>
              </a:rPr>
              <a:t>Territorial councils only. Full method and sources: amalgamator.nz/about/</a:t>
            </a:r>
          </a:p>
          <a:p>
            <a:pPr algn="l">
              <a:buNone/>
              <a:defRPr sz="788" b="0">
                <a:solidFill>
                  <a:srgbClr val="DFEFF0"/>
                </a:solidFill>
                <a:latin typeface="Aptos"/>
                <a:ea typeface="Aptos"/>
                <a:cs typeface="Aptos"/>
              </a:defRPr>
            </a:pPr>
            <a:r>
              <a:rPr sz="788" b="0">
                <a:solidFill>
                  <a:srgbClr val="DFEFF0"/>
                </a:solidFill>
                <a:latin typeface="Aptos"/>
                <a:ea typeface="Aptos"/>
                <a:cs typeface="Aptos"/>
              </a:rPr>
              <a:t>Version 1.0, 28 July 2026. Figures current at this date.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4CCA139-9810-4B9B-B56C-F695039024D5}"/>
              </a:ext>
            </a:extLst>
          </p:cNvPr>
          <p:cNvSpPr>
            <a:spLocks noGrp="1"/>
          </p:cNvSpPr>
          <p:nvPr/>
        </p:nvSpPr>
        <p:spPr>
          <a:xfrm>
            <a:off x="9525000" y="6572250"/>
            <a:ext cx="2095500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buNone/>
              <a:defRPr sz="788" b="0">
                <a:solidFill>
                  <a:srgbClr val="DFEFF0"/>
                </a:solidFill>
                <a:latin typeface="Aptos"/>
                <a:ea typeface="Aptos"/>
                <a:cs typeface="Aptos"/>
              </a:defRPr>
            </a:pPr>
            <a:r>
              <a:rPr sz="788" b="0">
                <a:solidFill>
                  <a:srgbClr val="DFEFF0"/>
                </a:solidFill>
                <a:latin typeface="Aptos"/>
                <a:ea typeface="Aptos"/>
                <a:cs typeface="Aptos"/>
              </a:rPr>
              <a:t>AMALGAMATOR.NZ</a:t>
            </a:r>
          </a:p>
        </p:txBody>
      </p:sp>
    </p:spTree>
    <p:extLst>
      <p:ext uri="{BB962C8B-B14F-4D97-AF65-F5344CB8AC3E}">
        <p14:creationId xmlns:p14="http://schemas.microsoft.com/office/powerpoint/2010/main" val="12774551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tangle 67">
            <a:extLst>
              <a:ext uri="{FF2B5EF4-FFF2-40B4-BE49-F238E27FC236}">
                <a16:creationId xmlns:a16="http://schemas.microsoft.com/office/drawing/2014/main" id="{9064917B-B7C3-48FC-B88B-D6534597F0C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BF8E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DA5DD30-A7F8-4679-AAA1-44EB2D780CF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D9472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E4E4B82-43C6-423B-81AE-2C75F75D82D8}"/>
              </a:ext>
            </a:extLst>
          </p:cNvPr>
          <p:cNvSpPr>
            <a:spLocks noGrp="1"/>
          </p:cNvSpPr>
          <p:nvPr/>
        </p:nvSpPr>
        <p:spPr>
          <a:xfrm>
            <a:off x="571500" y="266700"/>
            <a:ext cx="485775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900" b="1">
                <a:solidFill>
                  <a:srgbClr val="4D6267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4D6267"/>
                </a:solidFill>
                <a:latin typeface="Aptos"/>
                <a:ea typeface="Aptos"/>
                <a:cs typeface="Aptos"/>
              </a:rPr>
              <a:t>LOCAL GOVERNMENT AMALGAMATOR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239D32E-FD7C-4269-AAF1-9A997D8F3AE8}"/>
              </a:ext>
            </a:extLst>
          </p:cNvPr>
          <p:cNvSpPr>
            <a:spLocks noGrp="1"/>
          </p:cNvSpPr>
          <p:nvPr/>
        </p:nvSpPr>
        <p:spPr>
          <a:xfrm>
            <a:off x="571500" y="590550"/>
            <a:ext cx="11049000" cy="590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3000" b="1">
                <a:solidFill>
                  <a:srgbClr val="193036"/>
                </a:solidFill>
                <a:latin typeface="Aptos Display"/>
                <a:ea typeface="Aptos Display"/>
                <a:cs typeface="Aptos Display"/>
              </a:defRPr>
            </a:pPr>
            <a:r>
              <a:rPr sz="3000" b="1">
                <a:solidFill>
                  <a:srgbClr val="193036"/>
                </a:solidFill>
                <a:latin typeface="Aptos Display"/>
                <a:ea typeface="Aptos Display"/>
                <a:cs typeface="Aptos Display"/>
              </a:rPr>
              <a:t>Twelve starter combinations show how varied the map can be.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CE2395B-4F09-4A7B-BCC7-4C30B09E441D}"/>
              </a:ext>
            </a:extLst>
          </p:cNvPr>
          <p:cNvSpPr>
            <a:spLocks noGrp="1"/>
          </p:cNvSpPr>
          <p:nvPr/>
        </p:nvSpPr>
        <p:spPr>
          <a:xfrm>
            <a:off x="571500" y="1181100"/>
            <a:ext cx="8763000" cy="400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1350" b="0">
                <a:solidFill>
                  <a:srgbClr val="4D6267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D6267"/>
                </a:solidFill>
                <a:latin typeface="Aptos"/>
                <a:ea typeface="Aptos"/>
                <a:cs typeface="Aptos"/>
              </a:rPr>
              <a:t>Reported council combinations range from two-council pairings to a five-council Waikato model.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2868354-2D88-47C4-BA2F-CC0FEE2C4F8C}"/>
              </a:ext>
            </a:extLst>
          </p:cNvPr>
          <p:cNvSpPr>
            <a:spLocks noGrp="1"/>
          </p:cNvSpPr>
          <p:nvPr/>
        </p:nvSpPr>
        <p:spPr>
          <a:xfrm>
            <a:off x="9429750" y="228600"/>
            <a:ext cx="2190750" cy="285750"/>
          </a:xfrm>
          <a:prstGeom prst="roundRect">
            <a:avLst>
              <a:gd name="adj" fmla="val 26667"/>
            </a:avLst>
          </a:prstGeom>
          <a:solidFill>
            <a:srgbClr val="193036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082C64-AB7E-4DEA-8AEE-7CC943FF2603}"/>
              </a:ext>
            </a:extLst>
          </p:cNvPr>
          <p:cNvSpPr>
            <a:spLocks noGrp="1"/>
          </p:cNvSpPr>
          <p:nvPr/>
        </p:nvSpPr>
        <p:spPr>
          <a:xfrm>
            <a:off x="9525000" y="276225"/>
            <a:ext cx="200025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buNone/>
              <a:defRPr sz="8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8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12 REPORTED COMBINATIONS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71767A5-97FA-4AA6-A093-E28C83EF404D}"/>
              </a:ext>
            </a:extLst>
          </p:cNvPr>
          <p:cNvSpPr>
            <a:spLocks noGrp="1"/>
          </p:cNvSpPr>
          <p:nvPr/>
        </p:nvSpPr>
        <p:spPr>
          <a:xfrm>
            <a:off x="571500" y="1657350"/>
            <a:ext cx="3429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900" b="1">
                <a:solidFill>
                  <a:srgbClr val="4D6267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4D6267"/>
                </a:solidFill>
                <a:latin typeface="Aptos"/>
                <a:ea typeface="Aptos"/>
                <a:cs typeface="Aptos"/>
              </a:rPr>
              <a:t>UPPER &amp; CENTRAL NORTH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15E6BE8-15C6-4A01-AEC9-F48A783F499B}"/>
              </a:ext>
            </a:extLst>
          </p:cNvPr>
          <p:cNvSpPr>
            <a:spLocks noGrp="1"/>
          </p:cNvSpPr>
          <p:nvPr/>
        </p:nvSpPr>
        <p:spPr>
          <a:xfrm>
            <a:off x="571500" y="1914525"/>
            <a:ext cx="3429000" cy="28575"/>
          </a:xfrm>
          <a:prstGeom prst="rect">
            <a:avLst/>
          </a:prstGeom>
          <a:solidFill>
            <a:srgbClr val="D9472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2E3045F-A0A2-47E7-8E53-B9B0C5DCC354}"/>
              </a:ext>
            </a:extLst>
          </p:cNvPr>
          <p:cNvSpPr>
            <a:spLocks noGrp="1"/>
          </p:cNvSpPr>
          <p:nvPr/>
        </p:nvSpPr>
        <p:spPr>
          <a:xfrm>
            <a:off x="571500" y="2057400"/>
            <a:ext cx="3429000" cy="53340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9525">
            <a:solidFill>
              <a:srgbClr val="B8C9C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0007788-2519-4A2C-9264-087FAFB597FB}"/>
              </a:ext>
            </a:extLst>
          </p:cNvPr>
          <p:cNvSpPr>
            <a:spLocks noGrp="1"/>
          </p:cNvSpPr>
          <p:nvPr/>
        </p:nvSpPr>
        <p:spPr>
          <a:xfrm>
            <a:off x="571500" y="2057400"/>
            <a:ext cx="76200" cy="533400"/>
          </a:xfrm>
          <a:prstGeom prst="rect">
            <a:avLst/>
          </a:prstGeom>
          <a:solidFill>
            <a:srgbClr val="D9472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49BA040-F474-4AAD-BE9A-2DC4CA13CE60}"/>
              </a:ext>
            </a:extLst>
          </p:cNvPr>
          <p:cNvSpPr>
            <a:spLocks noGrp="1"/>
          </p:cNvSpPr>
          <p:nvPr/>
        </p:nvSpPr>
        <p:spPr>
          <a:xfrm>
            <a:off x="762000" y="2143125"/>
            <a:ext cx="310515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1200" b="1">
                <a:solidFill>
                  <a:srgbClr val="193036"/>
                </a:solidFill>
                <a:latin typeface="Aptos Display"/>
                <a:ea typeface="Aptos Display"/>
                <a:cs typeface="Aptos Display"/>
              </a:defRPr>
            </a:pPr>
            <a:r>
              <a:rPr sz="1200" b="1">
                <a:solidFill>
                  <a:srgbClr val="193036"/>
                </a:solidFill>
                <a:latin typeface="Aptos Display"/>
                <a:ea typeface="Aptos Display"/>
                <a:cs typeface="Aptos Display"/>
              </a:rPr>
              <a:t>The Winterless Council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9FC6C2D-8018-4A42-B104-54119087AE2F}"/>
              </a:ext>
            </a:extLst>
          </p:cNvPr>
          <p:cNvSpPr>
            <a:spLocks noGrp="1"/>
          </p:cNvSpPr>
          <p:nvPr/>
        </p:nvSpPr>
        <p:spPr>
          <a:xfrm>
            <a:off x="762000" y="2371725"/>
            <a:ext cx="3105150" cy="1333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788" b="0">
                <a:solidFill>
                  <a:srgbClr val="4D6267"/>
                </a:solidFill>
                <a:latin typeface="Aptos"/>
                <a:ea typeface="Aptos"/>
                <a:cs typeface="Aptos"/>
              </a:defRPr>
            </a:pPr>
            <a:r>
              <a:rPr sz="788" b="0">
                <a:solidFill>
                  <a:srgbClr val="4D6267"/>
                </a:solidFill>
                <a:latin typeface="Aptos"/>
                <a:ea typeface="Aptos"/>
                <a:cs typeface="Aptos"/>
              </a:rPr>
              <a:t>Far North + Whangārei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CAE4458A-8B75-4E18-803D-55E397639566}"/>
              </a:ext>
            </a:extLst>
          </p:cNvPr>
          <p:cNvSpPr>
            <a:spLocks noGrp="1"/>
          </p:cNvSpPr>
          <p:nvPr/>
        </p:nvSpPr>
        <p:spPr>
          <a:xfrm>
            <a:off x="571500" y="2676525"/>
            <a:ext cx="3429000" cy="53340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9525">
            <a:solidFill>
              <a:srgbClr val="B8C9C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87F634A-23DB-4CAF-B835-FE7AE0B7872B}"/>
              </a:ext>
            </a:extLst>
          </p:cNvPr>
          <p:cNvSpPr>
            <a:spLocks noGrp="1"/>
          </p:cNvSpPr>
          <p:nvPr/>
        </p:nvSpPr>
        <p:spPr>
          <a:xfrm>
            <a:off x="571500" y="2676525"/>
            <a:ext cx="76200" cy="533400"/>
          </a:xfrm>
          <a:prstGeom prst="rect">
            <a:avLst/>
          </a:prstGeom>
          <a:solidFill>
            <a:srgbClr val="D9472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835C30A-922C-41ED-8DB6-51EB6CAAC0FB}"/>
              </a:ext>
            </a:extLst>
          </p:cNvPr>
          <p:cNvSpPr>
            <a:spLocks noGrp="1"/>
          </p:cNvSpPr>
          <p:nvPr/>
        </p:nvSpPr>
        <p:spPr>
          <a:xfrm>
            <a:off x="762000" y="2762250"/>
            <a:ext cx="310515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1200" b="1">
                <a:solidFill>
                  <a:srgbClr val="193036"/>
                </a:solidFill>
                <a:latin typeface="Aptos Display"/>
                <a:ea typeface="Aptos Display"/>
                <a:cs typeface="Aptos Display"/>
              </a:defRPr>
            </a:pPr>
            <a:r>
              <a:rPr sz="1200" b="1">
                <a:solidFill>
                  <a:srgbClr val="193036"/>
                </a:solidFill>
                <a:latin typeface="Aptos Display"/>
                <a:ea typeface="Aptos Display"/>
                <a:cs typeface="Aptos Display"/>
              </a:rPr>
              <a:t>The Fruit Bowl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8627FF8-5094-471F-9748-3587D3ADCCD1}"/>
              </a:ext>
            </a:extLst>
          </p:cNvPr>
          <p:cNvSpPr>
            <a:spLocks noGrp="1"/>
          </p:cNvSpPr>
          <p:nvPr/>
        </p:nvSpPr>
        <p:spPr>
          <a:xfrm>
            <a:off x="762000" y="2990850"/>
            <a:ext cx="3105150" cy="1333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788" b="0">
                <a:solidFill>
                  <a:srgbClr val="4D6267"/>
                </a:solidFill>
                <a:latin typeface="Aptos"/>
                <a:ea typeface="Aptos"/>
                <a:cs typeface="Aptos"/>
              </a:defRPr>
            </a:pPr>
            <a:r>
              <a:rPr sz="788" b="0">
                <a:solidFill>
                  <a:srgbClr val="4D6267"/>
                </a:solidFill>
                <a:latin typeface="Aptos"/>
                <a:ea typeface="Aptos"/>
                <a:cs typeface="Aptos"/>
              </a:rPr>
              <a:t>Hastings + Napier + Central Hawke’s Bay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15F2E44E-9A96-4A4E-998E-23FAED0DCABE}"/>
              </a:ext>
            </a:extLst>
          </p:cNvPr>
          <p:cNvSpPr>
            <a:spLocks noGrp="1"/>
          </p:cNvSpPr>
          <p:nvPr/>
        </p:nvSpPr>
        <p:spPr>
          <a:xfrm>
            <a:off x="571500" y="3295650"/>
            <a:ext cx="3429000" cy="53340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9525">
            <a:solidFill>
              <a:srgbClr val="B8C9C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3B9D921-D1FD-4C98-A444-DAA3C8ABB416}"/>
              </a:ext>
            </a:extLst>
          </p:cNvPr>
          <p:cNvSpPr>
            <a:spLocks noGrp="1"/>
          </p:cNvSpPr>
          <p:nvPr/>
        </p:nvSpPr>
        <p:spPr>
          <a:xfrm>
            <a:off x="571500" y="3295650"/>
            <a:ext cx="76200" cy="533400"/>
          </a:xfrm>
          <a:prstGeom prst="rect">
            <a:avLst/>
          </a:prstGeom>
          <a:solidFill>
            <a:srgbClr val="D9472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3405983-BD8E-43A3-BAA5-5EFA80EFDE0B}"/>
              </a:ext>
            </a:extLst>
          </p:cNvPr>
          <p:cNvSpPr>
            <a:spLocks noGrp="1"/>
          </p:cNvSpPr>
          <p:nvPr/>
        </p:nvSpPr>
        <p:spPr>
          <a:xfrm>
            <a:off x="762000" y="3381375"/>
            <a:ext cx="310515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1200" b="1">
                <a:solidFill>
                  <a:srgbClr val="193036"/>
                </a:solidFill>
                <a:latin typeface="Aptos Display"/>
                <a:ea typeface="Aptos Display"/>
                <a:cs typeface="Aptos Display"/>
              </a:defRPr>
            </a:pPr>
            <a:r>
              <a:rPr sz="1200" b="1">
                <a:solidFill>
                  <a:srgbClr val="193036"/>
                </a:solidFill>
                <a:latin typeface="Aptos Display"/>
                <a:ea typeface="Aptos Display"/>
                <a:cs typeface="Aptos Display"/>
              </a:rPr>
              <a:t>The Sunrise Coast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4F1C0A6-9270-47FF-9CEB-CC8B2AAA459A}"/>
              </a:ext>
            </a:extLst>
          </p:cNvPr>
          <p:cNvSpPr>
            <a:spLocks noGrp="1"/>
          </p:cNvSpPr>
          <p:nvPr/>
        </p:nvSpPr>
        <p:spPr>
          <a:xfrm>
            <a:off x="762000" y="3609975"/>
            <a:ext cx="3105150" cy="1333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788" b="0">
                <a:solidFill>
                  <a:srgbClr val="4D6267"/>
                </a:solidFill>
                <a:latin typeface="Aptos"/>
                <a:ea typeface="Aptos"/>
                <a:cs typeface="Aptos"/>
              </a:defRPr>
            </a:pPr>
            <a:r>
              <a:rPr sz="788" b="0">
                <a:solidFill>
                  <a:srgbClr val="4D6267"/>
                </a:solidFill>
                <a:latin typeface="Aptos"/>
                <a:ea typeface="Aptos"/>
                <a:cs typeface="Aptos"/>
              </a:rPr>
              <a:t>Whakatāne + Kawerau + Ōpōtiki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E3D26612-D260-485D-9D0A-867D3B44F833}"/>
              </a:ext>
            </a:extLst>
          </p:cNvPr>
          <p:cNvSpPr>
            <a:spLocks noGrp="1"/>
          </p:cNvSpPr>
          <p:nvPr/>
        </p:nvSpPr>
        <p:spPr>
          <a:xfrm>
            <a:off x="571500" y="3914775"/>
            <a:ext cx="3429000" cy="53340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9525">
            <a:solidFill>
              <a:srgbClr val="B8C9C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C8A0D89-3195-4D5B-AA44-C7504184F596}"/>
              </a:ext>
            </a:extLst>
          </p:cNvPr>
          <p:cNvSpPr>
            <a:spLocks noGrp="1"/>
          </p:cNvSpPr>
          <p:nvPr/>
        </p:nvSpPr>
        <p:spPr>
          <a:xfrm>
            <a:off x="571500" y="3914775"/>
            <a:ext cx="76200" cy="533400"/>
          </a:xfrm>
          <a:prstGeom prst="rect">
            <a:avLst/>
          </a:prstGeom>
          <a:solidFill>
            <a:srgbClr val="D9472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EC869E1-9222-4DB2-8306-FD216593FB63}"/>
              </a:ext>
            </a:extLst>
          </p:cNvPr>
          <p:cNvSpPr>
            <a:spLocks noGrp="1"/>
          </p:cNvSpPr>
          <p:nvPr/>
        </p:nvSpPr>
        <p:spPr>
          <a:xfrm>
            <a:off x="762000" y="4000500"/>
            <a:ext cx="310515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1200" b="1">
                <a:solidFill>
                  <a:srgbClr val="193036"/>
                </a:solidFill>
                <a:latin typeface="Aptos Display"/>
                <a:ea typeface="Aptos Display"/>
                <a:cs typeface="Aptos Display"/>
              </a:defRPr>
            </a:pPr>
            <a:r>
              <a:rPr sz="1200" b="1">
                <a:solidFill>
                  <a:srgbClr val="193036"/>
                </a:solidFill>
                <a:latin typeface="Aptos Display"/>
                <a:ea typeface="Aptos Display"/>
                <a:cs typeface="Aptos Display"/>
              </a:rPr>
              <a:t>Megatron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BA7C719-47D3-4481-9604-609088A3417D}"/>
              </a:ext>
            </a:extLst>
          </p:cNvPr>
          <p:cNvSpPr>
            <a:spLocks noGrp="1"/>
          </p:cNvSpPr>
          <p:nvPr/>
        </p:nvSpPr>
        <p:spPr>
          <a:xfrm>
            <a:off x="762000" y="4229100"/>
            <a:ext cx="3105150" cy="1333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788" b="0">
                <a:solidFill>
                  <a:srgbClr val="4D6267"/>
                </a:solidFill>
                <a:latin typeface="Aptos"/>
                <a:ea typeface="Aptos"/>
                <a:cs typeface="Aptos"/>
              </a:defRPr>
            </a:pPr>
            <a:r>
              <a:rPr sz="788" b="0">
                <a:solidFill>
                  <a:srgbClr val="4D6267"/>
                </a:solidFill>
                <a:latin typeface="Aptos"/>
                <a:ea typeface="Aptos"/>
                <a:cs typeface="Aptos"/>
              </a:rPr>
              <a:t>Waikato + Hamilton + Waipā + South Waikato + Taupō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EEC72728-85EF-4380-B5B8-6569EDFE445C}"/>
              </a:ext>
            </a:extLst>
          </p:cNvPr>
          <p:cNvSpPr>
            <a:spLocks noGrp="1"/>
          </p:cNvSpPr>
          <p:nvPr/>
        </p:nvSpPr>
        <p:spPr>
          <a:xfrm>
            <a:off x="571500" y="4533900"/>
            <a:ext cx="3429000" cy="53340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9525">
            <a:solidFill>
              <a:srgbClr val="B8C9C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72AC856-4E2B-439A-B4DD-4921B5841BAB}"/>
              </a:ext>
            </a:extLst>
          </p:cNvPr>
          <p:cNvSpPr>
            <a:spLocks noGrp="1"/>
          </p:cNvSpPr>
          <p:nvPr/>
        </p:nvSpPr>
        <p:spPr>
          <a:xfrm>
            <a:off x="571500" y="4533900"/>
            <a:ext cx="76200" cy="533400"/>
          </a:xfrm>
          <a:prstGeom prst="rect">
            <a:avLst/>
          </a:prstGeom>
          <a:solidFill>
            <a:srgbClr val="D9472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2A3871C-AC76-48B5-A4A1-BB5817664872}"/>
              </a:ext>
            </a:extLst>
          </p:cNvPr>
          <p:cNvSpPr>
            <a:spLocks noGrp="1"/>
          </p:cNvSpPr>
          <p:nvPr/>
        </p:nvSpPr>
        <p:spPr>
          <a:xfrm>
            <a:off x="762000" y="4619625"/>
            <a:ext cx="310515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1200" b="1">
                <a:solidFill>
                  <a:srgbClr val="193036"/>
                </a:solidFill>
                <a:latin typeface="Aptos Display"/>
                <a:ea typeface="Aptos Display"/>
                <a:cs typeface="Aptos Display"/>
              </a:defRPr>
            </a:pPr>
            <a:r>
              <a:rPr sz="1200" b="1">
                <a:solidFill>
                  <a:srgbClr val="193036"/>
                </a:solidFill>
                <a:latin typeface="Aptos Display"/>
                <a:ea typeface="Aptos Display"/>
                <a:cs typeface="Aptos Display"/>
              </a:rPr>
              <a:t>Kiwiana Country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69FF9D3-E7C8-40A1-BF53-2BDACA4402C0}"/>
              </a:ext>
            </a:extLst>
          </p:cNvPr>
          <p:cNvSpPr>
            <a:spLocks noGrp="1"/>
          </p:cNvSpPr>
          <p:nvPr/>
        </p:nvSpPr>
        <p:spPr>
          <a:xfrm>
            <a:off x="762000" y="4848225"/>
            <a:ext cx="3105150" cy="1333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788" b="0">
                <a:solidFill>
                  <a:srgbClr val="4D6267"/>
                </a:solidFill>
                <a:latin typeface="Aptos"/>
                <a:ea typeface="Aptos"/>
                <a:cs typeface="Aptos"/>
              </a:defRPr>
            </a:pPr>
            <a:r>
              <a:rPr sz="788" b="0">
                <a:solidFill>
                  <a:srgbClr val="4D6267"/>
                </a:solidFill>
                <a:latin typeface="Aptos"/>
                <a:ea typeface="Aptos"/>
                <a:cs typeface="Aptos"/>
              </a:rPr>
              <a:t>Ōtorohanga + Waitomo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46FA16BA-1E62-41BD-87F6-5FB35EC05A84}"/>
              </a:ext>
            </a:extLst>
          </p:cNvPr>
          <p:cNvSpPr>
            <a:spLocks noGrp="1"/>
          </p:cNvSpPr>
          <p:nvPr/>
        </p:nvSpPr>
        <p:spPr>
          <a:xfrm>
            <a:off x="571500" y="5153025"/>
            <a:ext cx="3429000" cy="53340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9525">
            <a:solidFill>
              <a:srgbClr val="B8C9C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9950E03-A036-4C38-9046-6A8FFB68AF66}"/>
              </a:ext>
            </a:extLst>
          </p:cNvPr>
          <p:cNvSpPr>
            <a:spLocks noGrp="1"/>
          </p:cNvSpPr>
          <p:nvPr/>
        </p:nvSpPr>
        <p:spPr>
          <a:xfrm>
            <a:off x="571500" y="5153025"/>
            <a:ext cx="76200" cy="533400"/>
          </a:xfrm>
          <a:prstGeom prst="rect">
            <a:avLst/>
          </a:prstGeom>
          <a:solidFill>
            <a:srgbClr val="D9472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191AF73-D6F8-4145-A420-09BC6AB7C4C3}"/>
              </a:ext>
            </a:extLst>
          </p:cNvPr>
          <p:cNvSpPr>
            <a:spLocks noGrp="1"/>
          </p:cNvSpPr>
          <p:nvPr/>
        </p:nvSpPr>
        <p:spPr>
          <a:xfrm>
            <a:off x="762000" y="5238750"/>
            <a:ext cx="310515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1200" b="1">
                <a:solidFill>
                  <a:srgbClr val="193036"/>
                </a:solidFill>
                <a:latin typeface="Aptos Display"/>
                <a:ea typeface="Aptos Display"/>
                <a:cs typeface="Aptos Display"/>
              </a:defRPr>
            </a:pPr>
            <a:r>
              <a:rPr sz="1200" b="1">
                <a:solidFill>
                  <a:srgbClr val="193036"/>
                </a:solidFill>
                <a:latin typeface="Aptos Display"/>
                <a:ea typeface="Aptos Display"/>
                <a:cs typeface="Aptos Display"/>
              </a:rPr>
              <a:t>Stratford-South Taranaki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B7BC8DF-E647-4883-9B01-05ADCA7DFB10}"/>
              </a:ext>
            </a:extLst>
          </p:cNvPr>
          <p:cNvSpPr>
            <a:spLocks noGrp="1"/>
          </p:cNvSpPr>
          <p:nvPr/>
        </p:nvSpPr>
        <p:spPr>
          <a:xfrm>
            <a:off x="762000" y="5467350"/>
            <a:ext cx="3105150" cy="1333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788" b="0">
                <a:solidFill>
                  <a:srgbClr val="4D6267"/>
                </a:solidFill>
                <a:latin typeface="Aptos"/>
                <a:ea typeface="Aptos"/>
                <a:cs typeface="Aptos"/>
              </a:defRPr>
            </a:pPr>
            <a:r>
              <a:rPr sz="788" b="0">
                <a:solidFill>
                  <a:srgbClr val="4D6267"/>
                </a:solidFill>
                <a:latin typeface="Aptos"/>
                <a:ea typeface="Aptos"/>
                <a:cs typeface="Aptos"/>
              </a:rPr>
              <a:t>Stratford + South Taranaki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1FF57A7-3158-4F0B-A775-CD3A76B17896}"/>
              </a:ext>
            </a:extLst>
          </p:cNvPr>
          <p:cNvSpPr>
            <a:spLocks noGrp="1"/>
          </p:cNvSpPr>
          <p:nvPr/>
        </p:nvSpPr>
        <p:spPr>
          <a:xfrm>
            <a:off x="4229100" y="1657350"/>
            <a:ext cx="34290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900" b="1">
                <a:solidFill>
                  <a:srgbClr val="4D6267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4D6267"/>
                </a:solidFill>
                <a:latin typeface="Aptos"/>
                <a:ea typeface="Aptos"/>
                <a:cs typeface="Aptos"/>
              </a:rPr>
              <a:t>LOWER NORTH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5117005-B33C-469C-A7F7-DF7720BD9F68}"/>
              </a:ext>
            </a:extLst>
          </p:cNvPr>
          <p:cNvSpPr>
            <a:spLocks noGrp="1"/>
          </p:cNvSpPr>
          <p:nvPr/>
        </p:nvSpPr>
        <p:spPr>
          <a:xfrm>
            <a:off x="4229100" y="1914525"/>
            <a:ext cx="3429000" cy="28575"/>
          </a:xfrm>
          <a:prstGeom prst="rect">
            <a:avLst/>
          </a:prstGeom>
          <a:solidFill>
            <a:srgbClr val="0069A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9DB65FA3-FB87-4CA1-A338-CDCAA897A7D4}"/>
              </a:ext>
            </a:extLst>
          </p:cNvPr>
          <p:cNvSpPr>
            <a:spLocks noGrp="1"/>
          </p:cNvSpPr>
          <p:nvPr/>
        </p:nvSpPr>
        <p:spPr>
          <a:xfrm>
            <a:off x="4229100" y="2057400"/>
            <a:ext cx="3429000" cy="83820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9525">
            <a:solidFill>
              <a:srgbClr val="B8C9C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0996D2D-BEBC-46B0-9E34-CEF6B7B38C94}"/>
              </a:ext>
            </a:extLst>
          </p:cNvPr>
          <p:cNvSpPr>
            <a:spLocks noGrp="1"/>
          </p:cNvSpPr>
          <p:nvPr/>
        </p:nvSpPr>
        <p:spPr>
          <a:xfrm>
            <a:off x="4229100" y="2057400"/>
            <a:ext cx="76200" cy="838200"/>
          </a:xfrm>
          <a:prstGeom prst="rect">
            <a:avLst/>
          </a:prstGeom>
          <a:solidFill>
            <a:srgbClr val="D9472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9CCA3EF-D479-4276-96FC-B6CCDD8F2738}"/>
              </a:ext>
            </a:extLst>
          </p:cNvPr>
          <p:cNvSpPr>
            <a:spLocks noGrp="1"/>
          </p:cNvSpPr>
          <p:nvPr/>
        </p:nvSpPr>
        <p:spPr>
          <a:xfrm>
            <a:off x="4419600" y="2143125"/>
            <a:ext cx="310515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1350" b="1">
                <a:solidFill>
                  <a:srgbClr val="19303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93036"/>
                </a:solidFill>
                <a:latin typeface="Aptos Display"/>
                <a:ea typeface="Aptos Display"/>
                <a:cs typeface="Aptos Display"/>
              </a:rPr>
              <a:t>Wellington metro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F43D9D0-6DB7-4EE7-B1E9-B00BC622F9F2}"/>
              </a:ext>
            </a:extLst>
          </p:cNvPr>
          <p:cNvSpPr>
            <a:spLocks noGrp="1"/>
          </p:cNvSpPr>
          <p:nvPr/>
        </p:nvSpPr>
        <p:spPr>
          <a:xfrm>
            <a:off x="4419600" y="2428875"/>
            <a:ext cx="3105150" cy="4381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900" b="0">
                <a:solidFill>
                  <a:srgbClr val="4D6267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D6267"/>
                </a:solidFill>
                <a:latin typeface="Aptos"/>
                <a:ea typeface="Aptos"/>
                <a:cs typeface="Aptos"/>
              </a:rPr>
              <a:t>Wellington + Hutt + Porirua + Upper Hutt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F9A98729-3973-42FD-BB36-A98A81032195}"/>
              </a:ext>
            </a:extLst>
          </p:cNvPr>
          <p:cNvSpPr>
            <a:spLocks noGrp="1"/>
          </p:cNvSpPr>
          <p:nvPr/>
        </p:nvSpPr>
        <p:spPr>
          <a:xfrm>
            <a:off x="4229100" y="3048000"/>
            <a:ext cx="3429000" cy="83820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9525">
            <a:solidFill>
              <a:srgbClr val="B8C9C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E3D6476-118E-4894-BEF0-1A5FD0272462}"/>
              </a:ext>
            </a:extLst>
          </p:cNvPr>
          <p:cNvSpPr>
            <a:spLocks noGrp="1"/>
          </p:cNvSpPr>
          <p:nvPr/>
        </p:nvSpPr>
        <p:spPr>
          <a:xfrm>
            <a:off x="4229100" y="3048000"/>
            <a:ext cx="76200" cy="838200"/>
          </a:xfrm>
          <a:prstGeom prst="rect">
            <a:avLst/>
          </a:prstGeom>
          <a:solidFill>
            <a:srgbClr val="D9472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81EDB611-8D1B-4494-AD53-943D8ACE35D1}"/>
              </a:ext>
            </a:extLst>
          </p:cNvPr>
          <p:cNvSpPr>
            <a:spLocks noGrp="1"/>
          </p:cNvSpPr>
          <p:nvPr/>
        </p:nvSpPr>
        <p:spPr>
          <a:xfrm>
            <a:off x="4419600" y="3133725"/>
            <a:ext cx="310515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1350" b="1">
                <a:solidFill>
                  <a:srgbClr val="19303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93036"/>
                </a:solidFill>
                <a:latin typeface="Aptos Display"/>
                <a:ea typeface="Aptos Display"/>
                <a:cs typeface="Aptos Display"/>
              </a:rPr>
              <a:t>The Wairarapa Three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A3740A03-EB9F-4D41-B7E6-FA831F9E75D6}"/>
              </a:ext>
            </a:extLst>
          </p:cNvPr>
          <p:cNvSpPr>
            <a:spLocks noGrp="1"/>
          </p:cNvSpPr>
          <p:nvPr/>
        </p:nvSpPr>
        <p:spPr>
          <a:xfrm>
            <a:off x="4419600" y="3419475"/>
            <a:ext cx="3105150" cy="4381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900" b="0">
                <a:solidFill>
                  <a:srgbClr val="4D6267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D6267"/>
                </a:solidFill>
                <a:latin typeface="Aptos"/>
                <a:ea typeface="Aptos"/>
                <a:cs typeface="Aptos"/>
              </a:rPr>
              <a:t>Masterton + Carterton + South Wairarapa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D1006E67-FD48-4BBB-9043-F92202F7B40E}"/>
              </a:ext>
            </a:extLst>
          </p:cNvPr>
          <p:cNvSpPr>
            <a:spLocks noGrp="1"/>
          </p:cNvSpPr>
          <p:nvPr/>
        </p:nvSpPr>
        <p:spPr>
          <a:xfrm>
            <a:off x="4229100" y="4171950"/>
            <a:ext cx="3429000" cy="1600200"/>
          </a:xfrm>
          <a:prstGeom prst="roundRect">
            <a:avLst>
              <a:gd name="adj" fmla="val 4762"/>
            </a:avLst>
          </a:prstGeom>
          <a:solidFill>
            <a:srgbClr val="193036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2AACDCB9-0B0F-4289-82B6-C977C9D36B53}"/>
              </a:ext>
            </a:extLst>
          </p:cNvPr>
          <p:cNvSpPr>
            <a:spLocks noGrp="1"/>
          </p:cNvSpPr>
          <p:nvPr/>
        </p:nvSpPr>
        <p:spPr>
          <a:xfrm>
            <a:off x="4457700" y="4381500"/>
            <a:ext cx="2971800" cy="323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18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The point is the contrast.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54DD9CC7-8FB7-4A78-8AA3-7F23E4364554}"/>
              </a:ext>
            </a:extLst>
          </p:cNvPr>
          <p:cNvSpPr>
            <a:spLocks noGrp="1"/>
          </p:cNvSpPr>
          <p:nvPr/>
        </p:nvSpPr>
        <p:spPr>
          <a:xfrm>
            <a:off x="4457700" y="4857750"/>
            <a:ext cx="2971800" cy="6858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1200" b="0">
                <a:solidFill>
                  <a:srgbClr val="DFEFF0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DFEFF0"/>
                </a:solidFill>
                <a:latin typeface="Aptos"/>
                <a:ea typeface="Aptos"/>
                <a:cs typeface="Aptos"/>
              </a:rPr>
              <a:t>Population balance, published average rates and net assets start in very different places in every combination.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4E6E7665-3201-41D2-9DB7-8AE194CE60CA}"/>
              </a:ext>
            </a:extLst>
          </p:cNvPr>
          <p:cNvSpPr>
            <a:spLocks noGrp="1"/>
          </p:cNvSpPr>
          <p:nvPr/>
        </p:nvSpPr>
        <p:spPr>
          <a:xfrm>
            <a:off x="7886700" y="1657350"/>
            <a:ext cx="37338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900" b="1">
                <a:solidFill>
                  <a:srgbClr val="4D6267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4D6267"/>
                </a:solidFill>
                <a:latin typeface="Aptos"/>
                <a:ea typeface="Aptos"/>
                <a:cs typeface="Aptos"/>
              </a:rPr>
              <a:t>SOUTH ISLAND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AAF9A40C-FDFC-4726-A372-E5052F162998}"/>
              </a:ext>
            </a:extLst>
          </p:cNvPr>
          <p:cNvSpPr>
            <a:spLocks noGrp="1"/>
          </p:cNvSpPr>
          <p:nvPr/>
        </p:nvSpPr>
        <p:spPr>
          <a:xfrm>
            <a:off x="7886700" y="1914525"/>
            <a:ext cx="3733800" cy="28575"/>
          </a:xfrm>
          <a:prstGeom prst="rect">
            <a:avLst/>
          </a:prstGeom>
          <a:solidFill>
            <a:srgbClr val="D9472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543311D8-C38C-489C-B147-D1270089707D}"/>
              </a:ext>
            </a:extLst>
          </p:cNvPr>
          <p:cNvSpPr>
            <a:spLocks noGrp="1"/>
          </p:cNvSpPr>
          <p:nvPr/>
        </p:nvSpPr>
        <p:spPr>
          <a:xfrm>
            <a:off x="7886700" y="2057400"/>
            <a:ext cx="3733800" cy="781050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9525">
            <a:solidFill>
              <a:srgbClr val="B8C9C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4E80BB80-E239-4109-876A-A463728DC325}"/>
              </a:ext>
            </a:extLst>
          </p:cNvPr>
          <p:cNvSpPr>
            <a:spLocks noGrp="1"/>
          </p:cNvSpPr>
          <p:nvPr/>
        </p:nvSpPr>
        <p:spPr>
          <a:xfrm>
            <a:off x="7886700" y="2057400"/>
            <a:ext cx="76200" cy="781050"/>
          </a:xfrm>
          <a:prstGeom prst="rect">
            <a:avLst/>
          </a:prstGeom>
          <a:solidFill>
            <a:srgbClr val="D9472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931CD856-18C0-41AA-8F8A-A918587E2B81}"/>
              </a:ext>
            </a:extLst>
          </p:cNvPr>
          <p:cNvSpPr>
            <a:spLocks noGrp="1"/>
          </p:cNvSpPr>
          <p:nvPr/>
        </p:nvSpPr>
        <p:spPr>
          <a:xfrm>
            <a:off x="8077200" y="2143125"/>
            <a:ext cx="340995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1350" b="1">
                <a:solidFill>
                  <a:srgbClr val="19303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93036"/>
                </a:solidFill>
                <a:latin typeface="Aptos Display"/>
                <a:ea typeface="Aptos Display"/>
                <a:cs typeface="Aptos Display"/>
              </a:rPr>
              <a:t>Wine &amp; Whales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6BA48ACF-1712-4807-88D1-C17BF3DFB8E0}"/>
              </a:ext>
            </a:extLst>
          </p:cNvPr>
          <p:cNvSpPr>
            <a:spLocks noGrp="1"/>
          </p:cNvSpPr>
          <p:nvPr/>
        </p:nvSpPr>
        <p:spPr>
          <a:xfrm>
            <a:off x="8077200" y="2428875"/>
            <a:ext cx="3409950" cy="3810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900" b="0">
                <a:solidFill>
                  <a:srgbClr val="4D6267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D6267"/>
                </a:solidFill>
                <a:latin typeface="Aptos"/>
                <a:ea typeface="Aptos"/>
                <a:cs typeface="Aptos"/>
              </a:rPr>
              <a:t>Marlborough + Kaikōura</a:t>
            </a: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4F4F8C92-56CF-40F9-AF5C-695457EAEE17}"/>
              </a:ext>
            </a:extLst>
          </p:cNvPr>
          <p:cNvSpPr>
            <a:spLocks noGrp="1"/>
          </p:cNvSpPr>
          <p:nvPr/>
        </p:nvSpPr>
        <p:spPr>
          <a:xfrm>
            <a:off x="7886700" y="2981325"/>
            <a:ext cx="3733800" cy="781050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9525">
            <a:solidFill>
              <a:srgbClr val="B8C9C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803211FD-D53D-4E0B-9B30-55B89209D5EE}"/>
              </a:ext>
            </a:extLst>
          </p:cNvPr>
          <p:cNvSpPr>
            <a:spLocks noGrp="1"/>
          </p:cNvSpPr>
          <p:nvPr/>
        </p:nvSpPr>
        <p:spPr>
          <a:xfrm>
            <a:off x="7886700" y="2981325"/>
            <a:ext cx="76200" cy="781050"/>
          </a:xfrm>
          <a:prstGeom prst="rect">
            <a:avLst/>
          </a:prstGeom>
          <a:solidFill>
            <a:srgbClr val="D9472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086D764B-9F80-4E99-BA7D-60E70DD34CDA}"/>
              </a:ext>
            </a:extLst>
          </p:cNvPr>
          <p:cNvSpPr>
            <a:spLocks noGrp="1"/>
          </p:cNvSpPr>
          <p:nvPr/>
        </p:nvSpPr>
        <p:spPr>
          <a:xfrm>
            <a:off x="8077200" y="3067050"/>
            <a:ext cx="340995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1350" b="1">
                <a:solidFill>
                  <a:srgbClr val="19303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93036"/>
                </a:solidFill>
                <a:latin typeface="Aptos Display"/>
                <a:ea typeface="Aptos Display"/>
                <a:cs typeface="Aptos Display"/>
              </a:rPr>
              <a:t>The Coast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D3933302-D3B0-44A5-A5C4-C3B5B6B8485C}"/>
              </a:ext>
            </a:extLst>
          </p:cNvPr>
          <p:cNvSpPr>
            <a:spLocks noGrp="1"/>
          </p:cNvSpPr>
          <p:nvPr/>
        </p:nvSpPr>
        <p:spPr>
          <a:xfrm>
            <a:off x="8077200" y="3352800"/>
            <a:ext cx="3409950" cy="3810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900" b="0">
                <a:solidFill>
                  <a:srgbClr val="4D6267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D6267"/>
                </a:solidFill>
                <a:latin typeface="Aptos"/>
                <a:ea typeface="Aptos"/>
                <a:cs typeface="Aptos"/>
              </a:rPr>
              <a:t>Buller + Grey + Westland</a:t>
            </a:r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CD972F96-0B96-47A9-B932-D236D1073235}"/>
              </a:ext>
            </a:extLst>
          </p:cNvPr>
          <p:cNvSpPr>
            <a:spLocks noGrp="1"/>
          </p:cNvSpPr>
          <p:nvPr/>
        </p:nvSpPr>
        <p:spPr>
          <a:xfrm>
            <a:off x="7886700" y="3905250"/>
            <a:ext cx="3733800" cy="781050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9525">
            <a:solidFill>
              <a:srgbClr val="B8C9C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460A5E15-1F9E-44BF-8ACD-2EABCC0ECD44}"/>
              </a:ext>
            </a:extLst>
          </p:cNvPr>
          <p:cNvSpPr>
            <a:spLocks noGrp="1"/>
          </p:cNvSpPr>
          <p:nvPr/>
        </p:nvSpPr>
        <p:spPr>
          <a:xfrm>
            <a:off x="7886700" y="3905250"/>
            <a:ext cx="76200" cy="781050"/>
          </a:xfrm>
          <a:prstGeom prst="rect">
            <a:avLst/>
          </a:prstGeom>
          <a:solidFill>
            <a:srgbClr val="D9472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B6145F27-A1AA-4D17-89BD-DBF097B70329}"/>
              </a:ext>
            </a:extLst>
          </p:cNvPr>
          <p:cNvSpPr>
            <a:spLocks noGrp="1"/>
          </p:cNvSpPr>
          <p:nvPr/>
        </p:nvSpPr>
        <p:spPr>
          <a:xfrm>
            <a:off x="8077200" y="3990975"/>
            <a:ext cx="340995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1350" b="1">
                <a:solidFill>
                  <a:srgbClr val="19303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93036"/>
                </a:solidFill>
                <a:latin typeface="Aptos Display"/>
                <a:ea typeface="Aptos Display"/>
                <a:cs typeface="Aptos Display"/>
              </a:rPr>
              <a:t>Aoraki Council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B6988FA3-8FD4-48E9-9A75-839E62A971F8}"/>
              </a:ext>
            </a:extLst>
          </p:cNvPr>
          <p:cNvSpPr>
            <a:spLocks noGrp="1"/>
          </p:cNvSpPr>
          <p:nvPr/>
        </p:nvSpPr>
        <p:spPr>
          <a:xfrm>
            <a:off x="8077200" y="4276725"/>
            <a:ext cx="3409950" cy="3810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900" b="0">
                <a:solidFill>
                  <a:srgbClr val="4D6267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D6267"/>
                </a:solidFill>
                <a:latin typeface="Aptos"/>
                <a:ea typeface="Aptos"/>
                <a:cs typeface="Aptos"/>
              </a:rPr>
              <a:t>Timaru + Mackenzie + Waimate + Waitaki</a:t>
            </a:r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0CDFA101-AADD-445D-93BB-4E1967CB21C0}"/>
              </a:ext>
            </a:extLst>
          </p:cNvPr>
          <p:cNvSpPr>
            <a:spLocks noGrp="1"/>
          </p:cNvSpPr>
          <p:nvPr/>
        </p:nvSpPr>
        <p:spPr>
          <a:xfrm>
            <a:off x="7886700" y="4829175"/>
            <a:ext cx="3733800" cy="781050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9525">
            <a:solidFill>
              <a:srgbClr val="B8C9C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26F8EDEA-5DB6-48A1-9BC5-11C337934AA9}"/>
              </a:ext>
            </a:extLst>
          </p:cNvPr>
          <p:cNvSpPr>
            <a:spLocks noGrp="1"/>
          </p:cNvSpPr>
          <p:nvPr/>
        </p:nvSpPr>
        <p:spPr>
          <a:xfrm>
            <a:off x="7886700" y="4829175"/>
            <a:ext cx="76200" cy="781050"/>
          </a:xfrm>
          <a:prstGeom prst="rect">
            <a:avLst/>
          </a:prstGeom>
          <a:solidFill>
            <a:srgbClr val="D9472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6D46C25D-4DAF-44A7-9B3D-2E0E1F72FBBD}"/>
              </a:ext>
            </a:extLst>
          </p:cNvPr>
          <p:cNvSpPr>
            <a:spLocks noGrp="1"/>
          </p:cNvSpPr>
          <p:nvPr/>
        </p:nvSpPr>
        <p:spPr>
          <a:xfrm>
            <a:off x="8077200" y="4914900"/>
            <a:ext cx="340995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1350" b="1">
                <a:solidFill>
                  <a:srgbClr val="19303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93036"/>
                </a:solidFill>
                <a:latin typeface="Aptos Display"/>
                <a:ea typeface="Aptos Display"/>
                <a:cs typeface="Aptos Display"/>
              </a:rPr>
              <a:t>Rural Southland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D5DA667F-9B89-4FD8-8509-CB83C6E9B826}"/>
              </a:ext>
            </a:extLst>
          </p:cNvPr>
          <p:cNvSpPr>
            <a:spLocks noGrp="1"/>
          </p:cNvSpPr>
          <p:nvPr/>
        </p:nvSpPr>
        <p:spPr>
          <a:xfrm>
            <a:off x="8077200" y="5200650"/>
            <a:ext cx="3409950" cy="3810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900" b="0">
                <a:solidFill>
                  <a:srgbClr val="4D6267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4D6267"/>
                </a:solidFill>
                <a:latin typeface="Aptos"/>
                <a:ea typeface="Aptos"/>
                <a:cs typeface="Aptos"/>
              </a:rPr>
              <a:t>Southland District + Gore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3AF156D8-ADFC-4073-8152-19374235F5EE}"/>
              </a:ext>
            </a:extLst>
          </p:cNvPr>
          <p:cNvSpPr>
            <a:spLocks noGrp="1"/>
          </p:cNvSpPr>
          <p:nvPr/>
        </p:nvSpPr>
        <p:spPr>
          <a:xfrm>
            <a:off x="571500" y="6419850"/>
            <a:ext cx="11049000" cy="9525"/>
          </a:xfrm>
          <a:prstGeom prst="rect">
            <a:avLst/>
          </a:prstGeom>
          <a:solidFill>
            <a:srgbClr val="B8C9CA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02D17754-D4B3-4DB3-8D00-2CBF242E343A}"/>
              </a:ext>
            </a:extLst>
          </p:cNvPr>
          <p:cNvSpPr>
            <a:spLocks noGrp="1"/>
          </p:cNvSpPr>
          <p:nvPr/>
        </p:nvSpPr>
        <p:spPr>
          <a:xfrm>
            <a:off x="571500" y="6486525"/>
            <a:ext cx="8191500" cy="2952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788" b="0">
                <a:solidFill>
                  <a:srgbClr val="4D6267"/>
                </a:solidFill>
                <a:latin typeface="Aptos"/>
                <a:ea typeface="Aptos"/>
                <a:cs typeface="Aptos"/>
              </a:defRPr>
            </a:pPr>
            <a:r>
              <a:rPr sz="788" b="0">
                <a:solidFill>
                  <a:srgbClr val="4D6267"/>
                </a:solidFill>
                <a:latin typeface="Aptos"/>
                <a:ea typeface="Aptos"/>
                <a:cs typeface="Aptos"/>
              </a:rPr>
              <a:t>Starter combinations are a dated interpretation of reporting, not settled or formal proposals.</a:t>
            </a:r>
          </a:p>
          <a:p>
            <a:pPr algn="l">
              <a:buNone/>
              <a:defRPr sz="788" b="0">
                <a:solidFill>
                  <a:srgbClr val="4D6267"/>
                </a:solidFill>
                <a:latin typeface="Aptos"/>
                <a:ea typeface="Aptos"/>
                <a:cs typeface="Aptos"/>
              </a:defRPr>
            </a:pPr>
            <a:r>
              <a:rPr sz="788" b="0">
                <a:solidFill>
                  <a:srgbClr val="4D6267"/>
                </a:solidFill>
                <a:latin typeface="Aptos"/>
                <a:ea typeface="Aptos"/>
                <a:cs typeface="Aptos"/>
              </a:rPr>
              <a:t>Version 1.0, 28 July 2026. Figures current at this date.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F07DDE40-7AFC-409D-88BC-AFBE91B9FB82}"/>
              </a:ext>
            </a:extLst>
          </p:cNvPr>
          <p:cNvSpPr>
            <a:spLocks noGrp="1"/>
          </p:cNvSpPr>
          <p:nvPr/>
        </p:nvSpPr>
        <p:spPr>
          <a:xfrm>
            <a:off x="9525000" y="6572250"/>
            <a:ext cx="2095500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buNone/>
              <a:defRPr sz="788" b="0">
                <a:solidFill>
                  <a:srgbClr val="4D6267"/>
                </a:solidFill>
                <a:latin typeface="Aptos"/>
                <a:ea typeface="Aptos"/>
                <a:cs typeface="Aptos"/>
              </a:defRPr>
            </a:pPr>
            <a:r>
              <a:rPr sz="788" b="0">
                <a:solidFill>
                  <a:srgbClr val="4D6267"/>
                </a:solidFill>
                <a:latin typeface="Aptos"/>
                <a:ea typeface="Aptos"/>
                <a:cs typeface="Aptos"/>
              </a:rPr>
              <a:t>28 JUL 2026</a:t>
            </a:r>
          </a:p>
        </p:txBody>
      </p:sp>
    </p:spTree>
    <p:extLst>
      <p:ext uri="{BB962C8B-B14F-4D97-AF65-F5344CB8AC3E}">
        <p14:creationId xmlns:p14="http://schemas.microsoft.com/office/powerpoint/2010/main" val="1717506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53">
            <a:extLst>
              <a:ext uri="{FF2B5EF4-FFF2-40B4-BE49-F238E27FC236}">
                <a16:creationId xmlns:a16="http://schemas.microsoft.com/office/drawing/2014/main" id="{698AA52B-A725-4528-B996-51B2A22B198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BF8E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6D1C43F-7E68-4CB3-A9B7-5142AF2A85C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D9472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1DCC82C-134C-4D53-AC34-44C437D74D19}"/>
              </a:ext>
            </a:extLst>
          </p:cNvPr>
          <p:cNvSpPr>
            <a:spLocks noGrp="1"/>
          </p:cNvSpPr>
          <p:nvPr/>
        </p:nvSpPr>
        <p:spPr>
          <a:xfrm>
            <a:off x="571500" y="266700"/>
            <a:ext cx="485775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900" b="1">
                <a:solidFill>
                  <a:srgbClr val="4D6267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4D6267"/>
                </a:solidFill>
                <a:latin typeface="Aptos"/>
                <a:ea typeface="Aptos"/>
                <a:cs typeface="Aptos"/>
              </a:rPr>
              <a:t>LOCAL GOVERNMENT AMALGAMATOR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199FC17-DF61-4C31-AD00-689934962F24}"/>
              </a:ext>
            </a:extLst>
          </p:cNvPr>
          <p:cNvSpPr>
            <a:spLocks noGrp="1"/>
          </p:cNvSpPr>
          <p:nvPr/>
        </p:nvSpPr>
        <p:spPr>
          <a:xfrm>
            <a:off x="9620250" y="266700"/>
            <a:ext cx="200025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buNone/>
              <a:defRPr sz="900" b="1">
                <a:solidFill>
                  <a:srgbClr val="4D6267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4D6267"/>
                </a:solidFill>
                <a:latin typeface="Aptos"/>
                <a:ea typeface="Aptos"/>
                <a:cs typeface="Aptos"/>
              </a:rPr>
              <a:t>EXAMPLE 1 / SUNRISE COAST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C00819C-FA9B-4E95-89BF-A41473F4040C}"/>
              </a:ext>
            </a:extLst>
          </p:cNvPr>
          <p:cNvSpPr>
            <a:spLocks noGrp="1"/>
          </p:cNvSpPr>
          <p:nvPr/>
        </p:nvSpPr>
        <p:spPr>
          <a:xfrm>
            <a:off x="571500" y="590550"/>
            <a:ext cx="9525000" cy="590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2850" b="1">
                <a:solidFill>
                  <a:srgbClr val="193036"/>
                </a:solidFill>
                <a:latin typeface="Aptos Display"/>
                <a:ea typeface="Aptos Display"/>
                <a:cs typeface="Aptos Display"/>
              </a:defRPr>
            </a:pPr>
            <a:r>
              <a:rPr sz="2850" b="1">
                <a:solidFill>
                  <a:srgbClr val="193036"/>
                </a:solidFill>
                <a:latin typeface="Aptos Display"/>
                <a:ea typeface="Aptos Display"/>
                <a:cs typeface="Aptos Display"/>
              </a:rPr>
              <a:t>A compact population can still create a wide rates split.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282EA4-EFBE-4BCA-9DB4-3812B2D43DF2}"/>
              </a:ext>
            </a:extLst>
          </p:cNvPr>
          <p:cNvSpPr>
            <a:spLocks noGrp="1"/>
          </p:cNvSpPr>
          <p:nvPr/>
        </p:nvSpPr>
        <p:spPr>
          <a:xfrm>
            <a:off x="571500" y="1181100"/>
            <a:ext cx="10668000" cy="5143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1350" b="0">
                <a:solidFill>
                  <a:srgbClr val="4D6267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D6267"/>
                </a:solidFill>
                <a:latin typeface="Aptos"/>
                <a:ea typeface="Aptos"/>
                <a:cs typeface="Aptos"/>
              </a:rPr>
              <a:t>The $4,053 comparison sits below Whakatāne’s published average, but well above Kawerau and Ōpōtiki.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195FE04-4619-49FA-B666-C078AE6F4ED1}"/>
              </a:ext>
            </a:extLst>
          </p:cNvPr>
          <p:cNvSpPr>
            <a:spLocks noGrp="1"/>
          </p:cNvSpPr>
          <p:nvPr/>
        </p:nvSpPr>
        <p:spPr>
          <a:xfrm>
            <a:off x="571500" y="1657350"/>
            <a:ext cx="4905375" cy="4362450"/>
          </a:xfrm>
          <a:prstGeom prst="roundRect">
            <a:avLst>
              <a:gd name="adj" fmla="val 1747"/>
            </a:avLst>
          </a:prstGeom>
          <a:solidFill>
            <a:srgbClr val="193036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CED7689-550A-45A0-BEBC-3741B487F6B3}"/>
              </a:ext>
            </a:extLst>
          </p:cNvPr>
          <p:cNvSpPr>
            <a:spLocks noGrp="1"/>
          </p:cNvSpPr>
          <p:nvPr/>
        </p:nvSpPr>
        <p:spPr>
          <a:xfrm>
            <a:off x="800100" y="1885950"/>
            <a:ext cx="1790700" cy="266700"/>
          </a:xfrm>
          <a:prstGeom prst="roundRect">
            <a:avLst>
              <a:gd name="adj" fmla="val 28571"/>
            </a:avLst>
          </a:prstGeom>
          <a:solidFill>
            <a:srgbClr val="D9472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C54F62D-8625-47B6-97C7-AFB8A76E1330}"/>
              </a:ext>
            </a:extLst>
          </p:cNvPr>
          <p:cNvSpPr>
            <a:spLocks noGrp="1"/>
          </p:cNvSpPr>
          <p:nvPr/>
        </p:nvSpPr>
        <p:spPr>
          <a:xfrm>
            <a:off x="895350" y="1933575"/>
            <a:ext cx="16002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buNone/>
              <a:defRPr sz="8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8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THE SUNRISE COAST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D5391F2-4197-4D3A-9754-509DC317EFD3}"/>
              </a:ext>
            </a:extLst>
          </p:cNvPr>
          <p:cNvSpPr>
            <a:spLocks noGrp="1"/>
          </p:cNvSpPr>
          <p:nvPr/>
        </p:nvSpPr>
        <p:spPr>
          <a:xfrm>
            <a:off x="800100" y="2324100"/>
            <a:ext cx="2762250" cy="6477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4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4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$4,053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FF14D07-3552-484E-AF5F-407461EEF471}"/>
              </a:ext>
            </a:extLst>
          </p:cNvPr>
          <p:cNvSpPr>
            <a:spLocks noGrp="1"/>
          </p:cNvSpPr>
          <p:nvPr/>
        </p:nvSpPr>
        <p:spPr>
          <a:xfrm>
            <a:off x="819150" y="3009900"/>
            <a:ext cx="285750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1125" b="0">
                <a:solidFill>
                  <a:srgbClr val="DFEFF0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DFEFF0"/>
                </a:solidFill>
                <a:latin typeface="Aptos"/>
                <a:ea typeface="Aptos"/>
                <a:cs typeface="Aptos"/>
              </a:rPr>
              <a:t>blended comparison / year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A5394B-5A8E-4435-A6B1-63CA61010211}"/>
              </a:ext>
            </a:extLst>
          </p:cNvPr>
          <p:cNvSpPr>
            <a:spLocks noGrp="1"/>
          </p:cNvSpPr>
          <p:nvPr/>
        </p:nvSpPr>
        <p:spPr>
          <a:xfrm>
            <a:off x="800100" y="3476625"/>
            <a:ext cx="4095750" cy="704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1875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875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The same arithmetic points in opposite directions for neighbouring councils.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D897D01-B43A-4B99-81EF-9C50F14A0589}"/>
              </a:ext>
            </a:extLst>
          </p:cNvPr>
          <p:cNvSpPr>
            <a:spLocks noGrp="1"/>
          </p:cNvSpPr>
          <p:nvPr/>
        </p:nvSpPr>
        <p:spPr>
          <a:xfrm>
            <a:off x="800100" y="4533900"/>
            <a:ext cx="1352550" cy="800100"/>
          </a:xfrm>
          <a:prstGeom prst="roundRect">
            <a:avLst>
              <a:gd name="adj" fmla="val 9524"/>
            </a:avLst>
          </a:prstGeom>
          <a:solidFill>
            <a:srgbClr val="FFFFFF"/>
          </a:solidFill>
          <a:ln w="9525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D4449B3-AAD8-4823-88F9-EDC8F4A83607}"/>
              </a:ext>
            </a:extLst>
          </p:cNvPr>
          <p:cNvSpPr>
            <a:spLocks noGrp="1"/>
          </p:cNvSpPr>
          <p:nvPr/>
        </p:nvSpPr>
        <p:spPr>
          <a:xfrm>
            <a:off x="952500" y="4648200"/>
            <a:ext cx="1047750" cy="3619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2025" b="1">
                <a:solidFill>
                  <a:srgbClr val="193036"/>
                </a:solidFill>
                <a:latin typeface="Aptos Display"/>
                <a:ea typeface="Aptos Display"/>
                <a:cs typeface="Aptos Display"/>
              </a:defRPr>
            </a:pPr>
            <a:r>
              <a:rPr sz="2025" b="1">
                <a:solidFill>
                  <a:srgbClr val="193036"/>
                </a:solidFill>
                <a:latin typeface="Aptos Display"/>
                <a:ea typeface="Aptos Display"/>
                <a:cs typeface="Aptos Display"/>
              </a:rPr>
              <a:t>56,270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5FD8C32-EB7D-42EB-A06A-830E174896AC}"/>
              </a:ext>
            </a:extLst>
          </p:cNvPr>
          <p:cNvSpPr>
            <a:spLocks noGrp="1"/>
          </p:cNvSpPr>
          <p:nvPr/>
        </p:nvSpPr>
        <p:spPr>
          <a:xfrm>
            <a:off x="952500" y="5029200"/>
            <a:ext cx="10477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863" b="0">
                <a:solidFill>
                  <a:srgbClr val="4D6267"/>
                </a:solidFill>
                <a:latin typeface="Aptos"/>
                <a:ea typeface="Aptos"/>
                <a:cs typeface="Aptos"/>
              </a:defRPr>
            </a:pPr>
            <a:r>
              <a:rPr sz="863" b="0">
                <a:solidFill>
                  <a:srgbClr val="4D6267"/>
                </a:solidFill>
                <a:latin typeface="Aptos"/>
                <a:ea typeface="Aptos"/>
                <a:cs typeface="Aptos"/>
              </a:rPr>
              <a:t>2024 population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B849C7AF-DB03-47D1-936F-09BBBA8DFFC5}"/>
              </a:ext>
            </a:extLst>
          </p:cNvPr>
          <p:cNvSpPr>
            <a:spLocks noGrp="1"/>
          </p:cNvSpPr>
          <p:nvPr/>
        </p:nvSpPr>
        <p:spPr>
          <a:xfrm>
            <a:off x="2266950" y="4533900"/>
            <a:ext cx="1352550" cy="800100"/>
          </a:xfrm>
          <a:prstGeom prst="roundRect">
            <a:avLst>
              <a:gd name="adj" fmla="val 9524"/>
            </a:avLst>
          </a:prstGeom>
          <a:solidFill>
            <a:srgbClr val="FFFFFF"/>
          </a:solidFill>
          <a:ln w="9525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2FA5F24-B84A-4682-917B-B1D3F2FD2936}"/>
              </a:ext>
            </a:extLst>
          </p:cNvPr>
          <p:cNvSpPr>
            <a:spLocks noGrp="1"/>
          </p:cNvSpPr>
          <p:nvPr/>
        </p:nvSpPr>
        <p:spPr>
          <a:xfrm>
            <a:off x="2419350" y="4648200"/>
            <a:ext cx="1047750" cy="3619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2025" b="1">
                <a:solidFill>
                  <a:srgbClr val="193036"/>
                </a:solidFill>
                <a:latin typeface="Aptos Display"/>
                <a:ea typeface="Aptos Display"/>
                <a:cs typeface="Aptos Display"/>
              </a:defRPr>
            </a:pPr>
            <a:r>
              <a:rPr sz="2025" b="1">
                <a:solidFill>
                  <a:srgbClr val="193036"/>
                </a:solidFill>
                <a:latin typeface="Aptos Display"/>
                <a:ea typeface="Aptos Display"/>
                <a:cs typeface="Aptos Display"/>
              </a:rPr>
              <a:t>7,563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41A60B7-F83E-4398-8F24-FFF105A4CC61}"/>
              </a:ext>
            </a:extLst>
          </p:cNvPr>
          <p:cNvSpPr>
            <a:spLocks noGrp="1"/>
          </p:cNvSpPr>
          <p:nvPr/>
        </p:nvSpPr>
        <p:spPr>
          <a:xfrm>
            <a:off x="2419350" y="5029200"/>
            <a:ext cx="10477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863" b="0">
                <a:solidFill>
                  <a:srgbClr val="4D6267"/>
                </a:solidFill>
                <a:latin typeface="Aptos"/>
                <a:ea typeface="Aptos"/>
                <a:cs typeface="Aptos"/>
              </a:defRPr>
            </a:pPr>
            <a:r>
              <a:rPr sz="863" b="0">
                <a:solidFill>
                  <a:srgbClr val="4D6267"/>
                </a:solidFill>
                <a:latin typeface="Aptos"/>
                <a:ea typeface="Aptos"/>
                <a:cs typeface="Aptos"/>
              </a:rPr>
              <a:t>km² combined area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00DB3B0F-357E-4269-856E-0B6AAD90336C}"/>
              </a:ext>
            </a:extLst>
          </p:cNvPr>
          <p:cNvSpPr>
            <a:spLocks noGrp="1"/>
          </p:cNvSpPr>
          <p:nvPr/>
        </p:nvSpPr>
        <p:spPr>
          <a:xfrm>
            <a:off x="3733800" y="4533900"/>
            <a:ext cx="1514475" cy="800100"/>
          </a:xfrm>
          <a:prstGeom prst="roundRect">
            <a:avLst>
              <a:gd name="adj" fmla="val 9524"/>
            </a:avLst>
          </a:prstGeom>
          <a:solidFill>
            <a:srgbClr val="FFFFFF"/>
          </a:solidFill>
          <a:ln w="9525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14946F7-2E80-47DE-B97A-5F6BF731B50C}"/>
              </a:ext>
            </a:extLst>
          </p:cNvPr>
          <p:cNvSpPr>
            <a:spLocks noGrp="1"/>
          </p:cNvSpPr>
          <p:nvPr/>
        </p:nvSpPr>
        <p:spPr>
          <a:xfrm>
            <a:off x="3886200" y="4648200"/>
            <a:ext cx="1209675" cy="3619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2025" b="1">
                <a:solidFill>
                  <a:srgbClr val="193036"/>
                </a:solidFill>
                <a:latin typeface="Aptos Display"/>
                <a:ea typeface="Aptos Display"/>
                <a:cs typeface="Aptos Display"/>
              </a:defRPr>
            </a:pPr>
            <a:r>
              <a:rPr sz="2025" b="1">
                <a:solidFill>
                  <a:srgbClr val="193036"/>
                </a:solidFill>
                <a:latin typeface="Aptos Display"/>
                <a:ea typeface="Aptos Display"/>
                <a:cs typeface="Aptos Display"/>
              </a:rPr>
              <a:t>$29,066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D39B310-FDC9-427F-AF62-CBAD63B14A36}"/>
              </a:ext>
            </a:extLst>
          </p:cNvPr>
          <p:cNvSpPr>
            <a:spLocks noGrp="1"/>
          </p:cNvSpPr>
          <p:nvPr/>
        </p:nvSpPr>
        <p:spPr>
          <a:xfrm>
            <a:off x="3886200" y="5029200"/>
            <a:ext cx="1209675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863" b="0">
                <a:solidFill>
                  <a:srgbClr val="4D6267"/>
                </a:solidFill>
                <a:latin typeface="Aptos"/>
                <a:ea typeface="Aptos"/>
                <a:cs typeface="Aptos"/>
              </a:defRPr>
            </a:pPr>
            <a:r>
              <a:rPr sz="863" b="0">
                <a:solidFill>
                  <a:srgbClr val="4D6267"/>
                </a:solidFill>
                <a:latin typeface="Aptos"/>
                <a:ea typeface="Aptos"/>
                <a:cs typeface="Aptos"/>
              </a:rPr>
              <a:t>net assets / resident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28FC83C-755B-4E08-BDAC-D36440A57F68}"/>
              </a:ext>
            </a:extLst>
          </p:cNvPr>
          <p:cNvSpPr>
            <a:spLocks noGrp="1"/>
          </p:cNvSpPr>
          <p:nvPr/>
        </p:nvSpPr>
        <p:spPr>
          <a:xfrm>
            <a:off x="800100" y="5581650"/>
            <a:ext cx="10477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825" b="1">
                <a:solidFill>
                  <a:srgbClr val="E8A62A"/>
                </a:solidFill>
                <a:latin typeface="Aptos"/>
                <a:ea typeface="Aptos"/>
                <a:cs typeface="Aptos"/>
              </a:defRPr>
            </a:pPr>
            <a:r>
              <a:rPr sz="825" b="1">
                <a:solidFill>
                  <a:srgbClr val="E8A62A"/>
                </a:solidFill>
                <a:latin typeface="Aptos"/>
                <a:ea typeface="Aptos"/>
                <a:cs typeface="Aptos"/>
              </a:rPr>
              <a:t>INDICATIVE ONLY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93308BE-ACC8-411F-A2C4-2DFB2EE9BAAD}"/>
              </a:ext>
            </a:extLst>
          </p:cNvPr>
          <p:cNvSpPr>
            <a:spLocks noGrp="1"/>
          </p:cNvSpPr>
          <p:nvPr/>
        </p:nvSpPr>
        <p:spPr>
          <a:xfrm>
            <a:off x="1981200" y="5581650"/>
            <a:ext cx="31242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825" b="0">
                <a:solidFill>
                  <a:srgbClr val="DFEFF0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DFEFF0"/>
                </a:solidFill>
                <a:latin typeface="Aptos"/>
                <a:ea typeface="Aptos"/>
                <a:cs typeface="Aptos"/>
              </a:rPr>
              <a:t>Rates changes remain subject to transition arrangements.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38324C7-026D-4EEE-A47C-FDB335B3A141}"/>
              </a:ext>
            </a:extLst>
          </p:cNvPr>
          <p:cNvSpPr>
            <a:spLocks noGrp="1"/>
          </p:cNvSpPr>
          <p:nvPr/>
        </p:nvSpPr>
        <p:spPr>
          <a:xfrm>
            <a:off x="5981700" y="1762125"/>
            <a:ext cx="514350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900" b="1">
                <a:solidFill>
                  <a:srgbClr val="4D6267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4D6267"/>
                </a:solidFill>
                <a:latin typeface="Aptos"/>
                <a:ea typeface="Aptos"/>
                <a:cs typeface="Aptos"/>
              </a:rPr>
              <a:t>CHANGE FROM EACH PUBLISHED AVERAGE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747F922-10C3-4A0F-A30D-B95B8809E9D5}"/>
              </a:ext>
            </a:extLst>
          </p:cNvPr>
          <p:cNvSpPr>
            <a:spLocks noGrp="1"/>
          </p:cNvSpPr>
          <p:nvPr/>
        </p:nvSpPr>
        <p:spPr>
          <a:xfrm>
            <a:off x="7496175" y="2076450"/>
            <a:ext cx="11430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buNone/>
              <a:defRPr sz="825" b="1">
                <a:solidFill>
                  <a:srgbClr val="0069A8"/>
                </a:solidFill>
                <a:latin typeface="Aptos"/>
                <a:ea typeface="Aptos"/>
                <a:cs typeface="Aptos"/>
              </a:defRPr>
            </a:pPr>
            <a:r>
              <a:rPr sz="825" b="1">
                <a:solidFill>
                  <a:srgbClr val="0069A8"/>
                </a:solidFill>
                <a:latin typeface="Aptos"/>
                <a:ea typeface="Aptos"/>
                <a:cs typeface="Aptos"/>
              </a:rPr>
              <a:t>LOWER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16B3198-58BD-4FFC-B9BA-EEC149B214C5}"/>
              </a:ext>
            </a:extLst>
          </p:cNvPr>
          <p:cNvSpPr>
            <a:spLocks noGrp="1"/>
          </p:cNvSpPr>
          <p:nvPr/>
        </p:nvSpPr>
        <p:spPr>
          <a:xfrm>
            <a:off x="9525000" y="2076450"/>
            <a:ext cx="11430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825" b="1">
                <a:solidFill>
                  <a:srgbClr val="AD3936"/>
                </a:solidFill>
                <a:latin typeface="Aptos"/>
                <a:ea typeface="Aptos"/>
                <a:cs typeface="Aptos"/>
              </a:defRPr>
            </a:pPr>
            <a:r>
              <a:rPr sz="825" b="1">
                <a:solidFill>
                  <a:srgbClr val="AD3936"/>
                </a:solidFill>
                <a:latin typeface="Aptos"/>
                <a:ea typeface="Aptos"/>
                <a:cs typeface="Aptos"/>
              </a:rPr>
              <a:t>HIGHER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55EE4C6-0B7B-4025-8DC5-D8C2BE860E7A}"/>
              </a:ext>
            </a:extLst>
          </p:cNvPr>
          <p:cNvSpPr>
            <a:spLocks noGrp="1"/>
          </p:cNvSpPr>
          <p:nvPr/>
        </p:nvSpPr>
        <p:spPr>
          <a:xfrm>
            <a:off x="8991600" y="2286000"/>
            <a:ext cx="19050" cy="2190750"/>
          </a:xfrm>
          <a:prstGeom prst="rect">
            <a:avLst/>
          </a:prstGeom>
          <a:solidFill>
            <a:srgbClr val="193036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6971893-EEED-4551-9341-C762E6E88898}"/>
              </a:ext>
            </a:extLst>
          </p:cNvPr>
          <p:cNvSpPr>
            <a:spLocks noGrp="1"/>
          </p:cNvSpPr>
          <p:nvPr/>
        </p:nvSpPr>
        <p:spPr>
          <a:xfrm>
            <a:off x="5981700" y="2428875"/>
            <a:ext cx="133350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1350" b="1">
                <a:solidFill>
                  <a:srgbClr val="193036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93036"/>
                </a:solidFill>
                <a:latin typeface="Aptos"/>
                <a:ea typeface="Aptos"/>
                <a:cs typeface="Aptos"/>
              </a:rPr>
              <a:t>Whakatāne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841893D-A4CD-45DE-81DD-B66C69604CB1}"/>
              </a:ext>
            </a:extLst>
          </p:cNvPr>
          <p:cNvSpPr>
            <a:spLocks noGrp="1"/>
          </p:cNvSpPr>
          <p:nvPr/>
        </p:nvSpPr>
        <p:spPr>
          <a:xfrm>
            <a:off x="5981700" y="2676525"/>
            <a:ext cx="1333500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863" b="0">
                <a:solidFill>
                  <a:srgbClr val="4D6267"/>
                </a:solidFill>
                <a:latin typeface="Aptos"/>
                <a:ea typeface="Aptos"/>
                <a:cs typeface="Aptos"/>
              </a:defRPr>
            </a:pPr>
            <a:r>
              <a:rPr sz="863" b="0">
                <a:solidFill>
                  <a:srgbClr val="4D6267"/>
                </a:solidFill>
                <a:latin typeface="Aptos"/>
                <a:ea typeface="Aptos"/>
                <a:cs typeface="Aptos"/>
              </a:rPr>
              <a:t>avg $4,508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27DF933-2233-4F3A-A173-AEDE882CEE37}"/>
              </a:ext>
            </a:extLst>
          </p:cNvPr>
          <p:cNvSpPr>
            <a:spLocks noGrp="1"/>
          </p:cNvSpPr>
          <p:nvPr/>
        </p:nvSpPr>
        <p:spPr>
          <a:xfrm>
            <a:off x="7973139" y="2476500"/>
            <a:ext cx="1018461" cy="238125"/>
          </a:xfrm>
          <a:prstGeom prst="rect">
            <a:avLst/>
          </a:prstGeom>
          <a:solidFill>
            <a:srgbClr val="0069A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52AE1365-8928-4E86-9840-6D02DF32EF7A}"/>
              </a:ext>
            </a:extLst>
          </p:cNvPr>
          <p:cNvSpPr>
            <a:spLocks noGrp="1"/>
          </p:cNvSpPr>
          <p:nvPr/>
        </p:nvSpPr>
        <p:spPr>
          <a:xfrm>
            <a:off x="7448550" y="2762250"/>
            <a:ext cx="1276350" cy="285750"/>
          </a:xfrm>
          <a:prstGeom prst="roundRect">
            <a:avLst>
              <a:gd name="adj" fmla="val 26667"/>
            </a:avLst>
          </a:prstGeom>
          <a:solidFill>
            <a:srgbClr val="0069A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E48DD4D-3952-4FAF-8082-6630B981A9D3}"/>
              </a:ext>
            </a:extLst>
          </p:cNvPr>
          <p:cNvSpPr>
            <a:spLocks noGrp="1"/>
          </p:cNvSpPr>
          <p:nvPr/>
        </p:nvSpPr>
        <p:spPr>
          <a:xfrm>
            <a:off x="7448550" y="2809875"/>
            <a:ext cx="12763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buNone/>
              <a:defRPr sz="938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938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$455 less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21C7C31-0147-45AC-BBA2-77B0D8B508FE}"/>
              </a:ext>
            </a:extLst>
          </p:cNvPr>
          <p:cNvSpPr>
            <a:spLocks noGrp="1"/>
          </p:cNvSpPr>
          <p:nvPr/>
        </p:nvSpPr>
        <p:spPr>
          <a:xfrm>
            <a:off x="5981700" y="3114675"/>
            <a:ext cx="133350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1350" b="1">
                <a:solidFill>
                  <a:srgbClr val="193036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93036"/>
                </a:solidFill>
                <a:latin typeface="Aptos"/>
                <a:ea typeface="Aptos"/>
                <a:cs typeface="Aptos"/>
              </a:rPr>
              <a:t>Kawerau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31E0B54-C34B-41E1-B9F0-E4DD01AF53B7}"/>
              </a:ext>
            </a:extLst>
          </p:cNvPr>
          <p:cNvSpPr>
            <a:spLocks noGrp="1"/>
          </p:cNvSpPr>
          <p:nvPr/>
        </p:nvSpPr>
        <p:spPr>
          <a:xfrm>
            <a:off x="5981700" y="3362325"/>
            <a:ext cx="1333500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863" b="0">
                <a:solidFill>
                  <a:srgbClr val="4D6267"/>
                </a:solidFill>
                <a:latin typeface="Aptos"/>
                <a:ea typeface="Aptos"/>
                <a:cs typeface="Aptos"/>
              </a:defRPr>
            </a:pPr>
            <a:r>
              <a:rPr sz="863" b="0">
                <a:solidFill>
                  <a:srgbClr val="4D6267"/>
                </a:solidFill>
                <a:latin typeface="Aptos"/>
                <a:ea typeface="Aptos"/>
                <a:cs typeface="Aptos"/>
              </a:rPr>
              <a:t>avg $3,130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A323C62-6A69-410A-9EF5-7CD21F1B21B0}"/>
              </a:ext>
            </a:extLst>
          </p:cNvPr>
          <p:cNvSpPr>
            <a:spLocks noGrp="1"/>
          </p:cNvSpPr>
          <p:nvPr/>
        </p:nvSpPr>
        <p:spPr>
          <a:xfrm>
            <a:off x="9010650" y="3162300"/>
            <a:ext cx="2063782" cy="238125"/>
          </a:xfrm>
          <a:prstGeom prst="rect">
            <a:avLst/>
          </a:prstGeom>
          <a:solidFill>
            <a:srgbClr val="AD3936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F88E2AC6-0C8B-49D9-9013-D10DE1BF7D85}"/>
              </a:ext>
            </a:extLst>
          </p:cNvPr>
          <p:cNvSpPr>
            <a:spLocks noGrp="1"/>
          </p:cNvSpPr>
          <p:nvPr/>
        </p:nvSpPr>
        <p:spPr>
          <a:xfrm>
            <a:off x="9315450" y="3448050"/>
            <a:ext cx="1314450" cy="285750"/>
          </a:xfrm>
          <a:prstGeom prst="roundRect">
            <a:avLst>
              <a:gd name="adj" fmla="val 26667"/>
            </a:avLst>
          </a:prstGeom>
          <a:solidFill>
            <a:srgbClr val="AD3936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1991E39-BCBD-4855-8DEB-0EDA7486C1EB}"/>
              </a:ext>
            </a:extLst>
          </p:cNvPr>
          <p:cNvSpPr>
            <a:spLocks noGrp="1"/>
          </p:cNvSpPr>
          <p:nvPr/>
        </p:nvSpPr>
        <p:spPr>
          <a:xfrm>
            <a:off x="9315450" y="3495675"/>
            <a:ext cx="13144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buNone/>
              <a:defRPr sz="938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938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$922 more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91C0D96-2A78-44F8-A018-B08273B89BDD}"/>
              </a:ext>
            </a:extLst>
          </p:cNvPr>
          <p:cNvSpPr>
            <a:spLocks noGrp="1"/>
          </p:cNvSpPr>
          <p:nvPr/>
        </p:nvSpPr>
        <p:spPr>
          <a:xfrm>
            <a:off x="5981700" y="3800475"/>
            <a:ext cx="133350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1350" b="1">
                <a:solidFill>
                  <a:srgbClr val="193036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93036"/>
                </a:solidFill>
                <a:latin typeface="Aptos"/>
                <a:ea typeface="Aptos"/>
                <a:cs typeface="Aptos"/>
              </a:rPr>
              <a:t>Ōpōtiki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7987557-8533-4DEF-863E-7F4016E98E3B}"/>
              </a:ext>
            </a:extLst>
          </p:cNvPr>
          <p:cNvSpPr>
            <a:spLocks noGrp="1"/>
          </p:cNvSpPr>
          <p:nvPr/>
        </p:nvSpPr>
        <p:spPr>
          <a:xfrm>
            <a:off x="5981700" y="4048125"/>
            <a:ext cx="1333500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863" b="0">
                <a:solidFill>
                  <a:srgbClr val="4D6267"/>
                </a:solidFill>
                <a:latin typeface="Aptos"/>
                <a:ea typeface="Aptos"/>
                <a:cs typeface="Aptos"/>
              </a:defRPr>
            </a:pPr>
            <a:r>
              <a:rPr sz="863" b="0">
                <a:solidFill>
                  <a:srgbClr val="4D6267"/>
                </a:solidFill>
                <a:latin typeface="Aptos"/>
                <a:ea typeface="Aptos"/>
                <a:cs typeface="Aptos"/>
              </a:rPr>
              <a:t>avg $3,163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A6F28D3-31B5-4127-ACFE-EDDA92882305}"/>
              </a:ext>
            </a:extLst>
          </p:cNvPr>
          <p:cNvSpPr>
            <a:spLocks noGrp="1"/>
          </p:cNvSpPr>
          <p:nvPr/>
        </p:nvSpPr>
        <p:spPr>
          <a:xfrm>
            <a:off x="9010650" y="3848100"/>
            <a:ext cx="1989915" cy="238125"/>
          </a:xfrm>
          <a:prstGeom prst="rect">
            <a:avLst/>
          </a:prstGeom>
          <a:solidFill>
            <a:srgbClr val="AD3936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C508404A-6871-4B91-BABD-596C06F524F8}"/>
              </a:ext>
            </a:extLst>
          </p:cNvPr>
          <p:cNvSpPr>
            <a:spLocks noGrp="1"/>
          </p:cNvSpPr>
          <p:nvPr/>
        </p:nvSpPr>
        <p:spPr>
          <a:xfrm>
            <a:off x="9315450" y="4133850"/>
            <a:ext cx="1314450" cy="285750"/>
          </a:xfrm>
          <a:prstGeom prst="roundRect">
            <a:avLst>
              <a:gd name="adj" fmla="val 26667"/>
            </a:avLst>
          </a:prstGeom>
          <a:solidFill>
            <a:srgbClr val="AD3936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11A61F6F-80F7-4B33-B947-8970C2B15786}"/>
              </a:ext>
            </a:extLst>
          </p:cNvPr>
          <p:cNvSpPr>
            <a:spLocks noGrp="1"/>
          </p:cNvSpPr>
          <p:nvPr/>
        </p:nvSpPr>
        <p:spPr>
          <a:xfrm>
            <a:off x="9315450" y="4181475"/>
            <a:ext cx="13144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buNone/>
              <a:defRPr sz="938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938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$889 more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69735CB3-701C-4B82-98AA-BEBBFBBB99CF}"/>
              </a:ext>
            </a:extLst>
          </p:cNvPr>
          <p:cNvSpPr>
            <a:spLocks noGrp="1"/>
          </p:cNvSpPr>
          <p:nvPr/>
        </p:nvSpPr>
        <p:spPr>
          <a:xfrm>
            <a:off x="5981700" y="4695825"/>
            <a:ext cx="514350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900" b="1">
                <a:solidFill>
                  <a:srgbClr val="4D6267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4D6267"/>
                </a:solidFill>
                <a:latin typeface="Aptos"/>
                <a:ea typeface="Aptos"/>
                <a:cs typeface="Aptos"/>
              </a:rPr>
              <a:t>WHERE MOST PEOPLE LIVE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F17722FD-BB51-4F36-B056-94C3CDB072B1}"/>
              </a:ext>
            </a:extLst>
          </p:cNvPr>
          <p:cNvSpPr>
            <a:spLocks noGrp="1"/>
          </p:cNvSpPr>
          <p:nvPr/>
        </p:nvSpPr>
        <p:spPr>
          <a:xfrm>
            <a:off x="5981700" y="5000625"/>
            <a:ext cx="3571875" cy="323850"/>
          </a:xfrm>
          <a:prstGeom prst="rect">
            <a:avLst/>
          </a:prstGeom>
          <a:solidFill>
            <a:srgbClr val="AE3214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26A78795-9852-408D-925B-E9A47A4EAE14}"/>
              </a:ext>
            </a:extLst>
          </p:cNvPr>
          <p:cNvSpPr>
            <a:spLocks noGrp="1"/>
          </p:cNvSpPr>
          <p:nvPr/>
        </p:nvSpPr>
        <p:spPr>
          <a:xfrm>
            <a:off x="9553575" y="5000625"/>
            <a:ext cx="733425" cy="323850"/>
          </a:xfrm>
          <a:prstGeom prst="rect">
            <a:avLst/>
          </a:prstGeom>
          <a:solidFill>
            <a:srgbClr val="D9472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763AD8D1-159B-47BA-8DD2-6239C2C9150A}"/>
              </a:ext>
            </a:extLst>
          </p:cNvPr>
          <p:cNvSpPr>
            <a:spLocks noGrp="1"/>
          </p:cNvSpPr>
          <p:nvPr/>
        </p:nvSpPr>
        <p:spPr>
          <a:xfrm>
            <a:off x="10287000" y="5000625"/>
            <a:ext cx="952500" cy="323850"/>
          </a:xfrm>
          <a:prstGeom prst="rect">
            <a:avLst/>
          </a:prstGeom>
          <a:solidFill>
            <a:srgbClr val="D88764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A7230111-0407-4FB3-AFC9-7A779D215AE0}"/>
              </a:ext>
            </a:extLst>
          </p:cNvPr>
          <p:cNvSpPr>
            <a:spLocks noGrp="1"/>
          </p:cNvSpPr>
          <p:nvPr/>
        </p:nvSpPr>
        <p:spPr>
          <a:xfrm>
            <a:off x="5981700" y="5000625"/>
            <a:ext cx="5257800" cy="323850"/>
          </a:xfrm>
          <a:prstGeom prst="roundRect">
            <a:avLst>
              <a:gd name="adj" fmla="val 23529"/>
            </a:avLst>
          </a:prstGeom>
          <a:solidFill>
            <a:srgbClr val="000000">
              <a:alpha val="0"/>
            </a:srgbClr>
          </a:solidFill>
          <a:ln w="19050">
            <a:solidFill>
              <a:srgbClr val="19303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6ECB98B6-05A7-43AC-B11E-8AC93B70FE2E}"/>
              </a:ext>
            </a:extLst>
          </p:cNvPr>
          <p:cNvSpPr>
            <a:spLocks noGrp="1"/>
          </p:cNvSpPr>
          <p:nvPr/>
        </p:nvSpPr>
        <p:spPr>
          <a:xfrm>
            <a:off x="5981700" y="5429250"/>
            <a:ext cx="16192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938" b="1">
                <a:solidFill>
                  <a:srgbClr val="193036"/>
                </a:solidFill>
                <a:latin typeface="Aptos"/>
                <a:ea typeface="Aptos"/>
                <a:cs typeface="Aptos"/>
              </a:defRPr>
            </a:pPr>
            <a:r>
              <a:rPr sz="938" b="1">
                <a:solidFill>
                  <a:srgbClr val="193036"/>
                </a:solidFill>
                <a:latin typeface="Aptos"/>
                <a:ea typeface="Aptos"/>
                <a:cs typeface="Aptos"/>
              </a:rPr>
              <a:t>Whakatāne 68%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2BFD0CA-3969-4923-BAED-2A6498AB4A20}"/>
              </a:ext>
            </a:extLst>
          </p:cNvPr>
          <p:cNvSpPr>
            <a:spLocks noGrp="1"/>
          </p:cNvSpPr>
          <p:nvPr/>
        </p:nvSpPr>
        <p:spPr>
          <a:xfrm>
            <a:off x="7858125" y="5429250"/>
            <a:ext cx="14287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938" b="1">
                <a:solidFill>
                  <a:srgbClr val="193036"/>
                </a:solidFill>
                <a:latin typeface="Aptos"/>
                <a:ea typeface="Aptos"/>
                <a:cs typeface="Aptos"/>
              </a:defRPr>
            </a:pPr>
            <a:r>
              <a:rPr sz="938" b="1">
                <a:solidFill>
                  <a:srgbClr val="193036"/>
                </a:solidFill>
                <a:latin typeface="Aptos"/>
                <a:ea typeface="Aptos"/>
                <a:cs typeface="Aptos"/>
              </a:rPr>
              <a:t>Kawerau 14%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8C4728AE-ABEB-4FEC-B924-8C8FDEBE65F0}"/>
              </a:ext>
            </a:extLst>
          </p:cNvPr>
          <p:cNvSpPr>
            <a:spLocks noGrp="1"/>
          </p:cNvSpPr>
          <p:nvPr/>
        </p:nvSpPr>
        <p:spPr>
          <a:xfrm>
            <a:off x="9763125" y="5429250"/>
            <a:ext cx="1476375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buNone/>
              <a:defRPr sz="938" b="1">
                <a:solidFill>
                  <a:srgbClr val="193036"/>
                </a:solidFill>
                <a:latin typeface="Aptos"/>
                <a:ea typeface="Aptos"/>
                <a:cs typeface="Aptos"/>
              </a:defRPr>
            </a:pPr>
            <a:r>
              <a:rPr sz="938" b="1">
                <a:solidFill>
                  <a:srgbClr val="193036"/>
                </a:solidFill>
                <a:latin typeface="Aptos"/>
                <a:ea typeface="Aptos"/>
                <a:cs typeface="Aptos"/>
              </a:rPr>
              <a:t>Ōpōtiki 18%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EA558986-CC0D-45C1-A20C-073EBBDB34D1}"/>
              </a:ext>
            </a:extLst>
          </p:cNvPr>
          <p:cNvSpPr>
            <a:spLocks noGrp="1"/>
          </p:cNvSpPr>
          <p:nvPr/>
        </p:nvSpPr>
        <p:spPr>
          <a:xfrm>
            <a:off x="571500" y="6419850"/>
            <a:ext cx="11049000" cy="9525"/>
          </a:xfrm>
          <a:prstGeom prst="rect">
            <a:avLst/>
          </a:prstGeom>
          <a:solidFill>
            <a:srgbClr val="B8C9CA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7FCFB51D-CF8E-479C-AD86-8F4956694A05}"/>
              </a:ext>
            </a:extLst>
          </p:cNvPr>
          <p:cNvSpPr>
            <a:spLocks noGrp="1"/>
          </p:cNvSpPr>
          <p:nvPr/>
        </p:nvSpPr>
        <p:spPr>
          <a:xfrm>
            <a:off x="571500" y="6486525"/>
            <a:ext cx="8191500" cy="2952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788" b="0">
                <a:solidFill>
                  <a:srgbClr val="4D6267"/>
                </a:solidFill>
                <a:latin typeface="Aptos"/>
                <a:ea typeface="Aptos"/>
                <a:cs typeface="Aptos"/>
              </a:defRPr>
            </a:pPr>
            <a:r>
              <a:rPr sz="788" b="0">
                <a:solidFill>
                  <a:srgbClr val="4D6267"/>
                </a:solidFill>
                <a:latin typeface="Aptos"/>
                <a:ea typeface="Aptos"/>
                <a:cs typeface="Aptos"/>
              </a:rPr>
              <a:t>Published council-wide average residential bills; not an individual-property forecast.</a:t>
            </a:r>
          </a:p>
          <a:p>
            <a:pPr algn="l">
              <a:buNone/>
              <a:defRPr sz="788" b="0">
                <a:solidFill>
                  <a:srgbClr val="4D6267"/>
                </a:solidFill>
                <a:latin typeface="Aptos"/>
                <a:ea typeface="Aptos"/>
                <a:cs typeface="Aptos"/>
              </a:defRPr>
            </a:pPr>
            <a:r>
              <a:rPr sz="788" b="0">
                <a:solidFill>
                  <a:srgbClr val="4D6267"/>
                </a:solidFill>
                <a:latin typeface="Aptos"/>
                <a:ea typeface="Aptos"/>
                <a:cs typeface="Aptos"/>
              </a:rPr>
              <a:t>Version 1.0, 28 July 2026. Figures current at this date.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690F3681-316A-45EA-BA33-5A4034AAE6B0}"/>
              </a:ext>
            </a:extLst>
          </p:cNvPr>
          <p:cNvSpPr>
            <a:spLocks noGrp="1"/>
          </p:cNvSpPr>
          <p:nvPr/>
        </p:nvSpPr>
        <p:spPr>
          <a:xfrm>
            <a:off x="9525000" y="6572250"/>
            <a:ext cx="2095500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buNone/>
              <a:defRPr sz="788" b="0">
                <a:solidFill>
                  <a:srgbClr val="4D6267"/>
                </a:solidFill>
                <a:latin typeface="Aptos"/>
                <a:ea typeface="Aptos"/>
                <a:cs typeface="Aptos"/>
              </a:defRPr>
            </a:pPr>
            <a:r>
              <a:rPr sz="788" b="0">
                <a:solidFill>
                  <a:srgbClr val="4D6267"/>
                </a:solidFill>
                <a:latin typeface="Aptos"/>
                <a:ea typeface="Aptos"/>
                <a:cs typeface="Aptos"/>
              </a:rPr>
              <a:t>EXAMPLE 1 / 3</a:t>
            </a:r>
          </a:p>
        </p:txBody>
      </p:sp>
    </p:spTree>
    <p:extLst>
      <p:ext uri="{BB962C8B-B14F-4D97-AF65-F5344CB8AC3E}">
        <p14:creationId xmlns:p14="http://schemas.microsoft.com/office/powerpoint/2010/main" val="14337114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>
            <a:extLst>
              <a:ext uri="{FF2B5EF4-FFF2-40B4-BE49-F238E27FC236}">
                <a16:creationId xmlns:a16="http://schemas.microsoft.com/office/drawing/2014/main" id="{C9D55DA8-16B1-4DF0-9C81-8634BAE8BFD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BF8E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A1D7449-886A-4AC5-A6F7-4A1013FD74C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D9472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666F78E-C123-4F28-863A-A8578851DD6E}"/>
              </a:ext>
            </a:extLst>
          </p:cNvPr>
          <p:cNvSpPr>
            <a:spLocks noGrp="1"/>
          </p:cNvSpPr>
          <p:nvPr/>
        </p:nvSpPr>
        <p:spPr>
          <a:xfrm>
            <a:off x="571500" y="266700"/>
            <a:ext cx="485775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900" b="1">
                <a:solidFill>
                  <a:srgbClr val="4D6267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4D6267"/>
                </a:solidFill>
                <a:latin typeface="Aptos"/>
                <a:ea typeface="Aptos"/>
                <a:cs typeface="Aptos"/>
              </a:rPr>
              <a:t>LOCAL GOVERNMENT AMALGAMATOR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CECC2F0-F733-4CFB-AC30-D82083742DAE}"/>
              </a:ext>
            </a:extLst>
          </p:cNvPr>
          <p:cNvSpPr>
            <a:spLocks noGrp="1"/>
          </p:cNvSpPr>
          <p:nvPr/>
        </p:nvSpPr>
        <p:spPr>
          <a:xfrm>
            <a:off x="9620250" y="266700"/>
            <a:ext cx="200025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buNone/>
              <a:defRPr sz="900" b="1">
                <a:solidFill>
                  <a:srgbClr val="4D6267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4D6267"/>
                </a:solidFill>
                <a:latin typeface="Aptos"/>
                <a:ea typeface="Aptos"/>
                <a:cs typeface="Aptos"/>
              </a:rPr>
              <a:t>EXAMPLE 2 / WELLINGTON METRO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2742988-D848-4B5D-9106-0FB6B9A3E1C1}"/>
              </a:ext>
            </a:extLst>
          </p:cNvPr>
          <p:cNvSpPr>
            <a:spLocks noGrp="1"/>
          </p:cNvSpPr>
          <p:nvPr/>
        </p:nvSpPr>
        <p:spPr>
          <a:xfrm>
            <a:off x="571500" y="590550"/>
            <a:ext cx="9525000" cy="590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3000" b="1">
                <a:solidFill>
                  <a:srgbClr val="193036"/>
                </a:solidFill>
                <a:latin typeface="Aptos Display"/>
                <a:ea typeface="Aptos Display"/>
                <a:cs typeface="Aptos Display"/>
              </a:defRPr>
            </a:pPr>
            <a:r>
              <a:rPr sz="3000" b="1">
                <a:solidFill>
                  <a:srgbClr val="193036"/>
                </a:solidFill>
                <a:latin typeface="Aptos Display"/>
                <a:ea typeface="Aptos Display"/>
                <a:cs typeface="Aptos Display"/>
              </a:rPr>
              <a:t>One metro. Four very different starting points.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B310CE9-665F-458D-8191-AB4875F0839F}"/>
              </a:ext>
            </a:extLst>
          </p:cNvPr>
          <p:cNvSpPr>
            <a:spLocks noGrp="1"/>
          </p:cNvSpPr>
          <p:nvPr/>
        </p:nvSpPr>
        <p:spPr>
          <a:xfrm>
            <a:off x="571500" y="1181100"/>
            <a:ext cx="10763250" cy="5143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1350" b="0">
                <a:solidFill>
                  <a:srgbClr val="4D6267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D6267"/>
                </a:solidFill>
                <a:latin typeface="Aptos"/>
                <a:ea typeface="Aptos"/>
                <a:cs typeface="Aptos"/>
              </a:rPr>
              <a:t>Wellington City is almost half the population; the published average-bill spread still runs from $3,393 to $5,591.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FA3AEDA-638D-477A-809E-222519ED542E}"/>
              </a:ext>
            </a:extLst>
          </p:cNvPr>
          <p:cNvSpPr>
            <a:spLocks noGrp="1"/>
          </p:cNvSpPr>
          <p:nvPr/>
        </p:nvSpPr>
        <p:spPr>
          <a:xfrm>
            <a:off x="571500" y="1676400"/>
            <a:ext cx="6934200" cy="4286250"/>
          </a:xfrm>
          <a:prstGeom prst="roundRect">
            <a:avLst>
              <a:gd name="adj" fmla="val 1778"/>
            </a:avLst>
          </a:prstGeom>
          <a:solidFill>
            <a:srgbClr val="DFEFF0"/>
          </a:solidFill>
          <a:ln w="9525">
            <a:solidFill>
              <a:srgbClr val="B8C9C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AC1E6D3-F098-474A-BB7C-D1596716A0BD}"/>
              </a:ext>
            </a:extLst>
          </p:cNvPr>
          <p:cNvSpPr>
            <a:spLocks noGrp="1"/>
          </p:cNvSpPr>
          <p:nvPr/>
        </p:nvSpPr>
        <p:spPr>
          <a:xfrm>
            <a:off x="800100" y="1885950"/>
            <a:ext cx="1762125" cy="266700"/>
          </a:xfrm>
          <a:prstGeom prst="roundRect">
            <a:avLst>
              <a:gd name="adj" fmla="val 28571"/>
            </a:avLst>
          </a:prstGeom>
          <a:solidFill>
            <a:srgbClr val="193036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1B8F030-A480-4E18-8B2E-3A929729B8BE}"/>
              </a:ext>
            </a:extLst>
          </p:cNvPr>
          <p:cNvSpPr>
            <a:spLocks noGrp="1"/>
          </p:cNvSpPr>
          <p:nvPr/>
        </p:nvSpPr>
        <p:spPr>
          <a:xfrm>
            <a:off x="895350" y="1933575"/>
            <a:ext cx="1571625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buNone/>
              <a:defRPr sz="8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8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POPULATION BALANCE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F8BA545-A136-44AA-84F9-DFBFB52F2A76}"/>
              </a:ext>
            </a:extLst>
          </p:cNvPr>
          <p:cNvSpPr>
            <a:spLocks noGrp="1"/>
          </p:cNvSpPr>
          <p:nvPr/>
        </p:nvSpPr>
        <p:spPr>
          <a:xfrm>
            <a:off x="800100" y="2286000"/>
            <a:ext cx="2667000" cy="4953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3300" b="1">
                <a:solidFill>
                  <a:srgbClr val="193036"/>
                </a:solidFill>
                <a:latin typeface="Aptos Display"/>
                <a:ea typeface="Aptos Display"/>
                <a:cs typeface="Aptos Display"/>
              </a:defRPr>
            </a:pPr>
            <a:r>
              <a:rPr sz="3300" b="1">
                <a:solidFill>
                  <a:srgbClr val="193036"/>
                </a:solidFill>
                <a:latin typeface="Aptos Display"/>
                <a:ea typeface="Aptos Display"/>
                <a:cs typeface="Aptos Display"/>
              </a:rPr>
              <a:t>432,600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FE1C8DC-DB6D-438B-986D-3B8138D966DD}"/>
              </a:ext>
            </a:extLst>
          </p:cNvPr>
          <p:cNvSpPr>
            <a:spLocks noGrp="1"/>
          </p:cNvSpPr>
          <p:nvPr/>
        </p:nvSpPr>
        <p:spPr>
          <a:xfrm>
            <a:off x="2324100" y="2454974"/>
            <a:ext cx="285750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1200" b="0">
                <a:solidFill>
                  <a:srgbClr val="4D6267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4D6267"/>
                </a:solidFill>
                <a:latin typeface="Aptos"/>
                <a:ea typeface="Aptos"/>
                <a:cs typeface="Aptos"/>
              </a:rPr>
              <a:t>people across 1,381 km²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9397181-6F72-46AE-946F-960BDF95CE09}"/>
              </a:ext>
            </a:extLst>
          </p:cNvPr>
          <p:cNvSpPr>
            <a:spLocks noGrp="1"/>
          </p:cNvSpPr>
          <p:nvPr/>
        </p:nvSpPr>
        <p:spPr>
          <a:xfrm>
            <a:off x="876300" y="2933700"/>
            <a:ext cx="1238250" cy="2476500"/>
          </a:xfrm>
          <a:prstGeom prst="roundRect">
            <a:avLst>
              <a:gd name="adj" fmla="val 6154"/>
            </a:avLst>
          </a:prstGeom>
          <a:solidFill>
            <a:srgbClr val="AE3214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3890128-CBE8-4B3F-BDB2-6C0321796F00}"/>
              </a:ext>
            </a:extLst>
          </p:cNvPr>
          <p:cNvSpPr>
            <a:spLocks noGrp="1"/>
          </p:cNvSpPr>
          <p:nvPr/>
        </p:nvSpPr>
        <p:spPr>
          <a:xfrm>
            <a:off x="876300" y="3086100"/>
            <a:ext cx="1238250" cy="323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buNone/>
              <a:defRPr sz="19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9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49%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57E0503-A48B-459C-AD17-AE244DE4C81F}"/>
              </a:ext>
            </a:extLst>
          </p:cNvPr>
          <p:cNvSpPr>
            <a:spLocks noGrp="1"/>
          </p:cNvSpPr>
          <p:nvPr/>
        </p:nvSpPr>
        <p:spPr>
          <a:xfrm>
            <a:off x="952500" y="5505450"/>
            <a:ext cx="1085850" cy="2952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buNone/>
              <a:defRPr sz="975" b="1">
                <a:solidFill>
                  <a:srgbClr val="193036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193036"/>
                </a:solidFill>
                <a:latin typeface="Aptos"/>
                <a:ea typeface="Aptos"/>
                <a:cs typeface="Aptos"/>
              </a:rPr>
              <a:t>Wellington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1CBC6B1A-7E30-496A-9DA1-FB1C1DFFEB9E}"/>
              </a:ext>
            </a:extLst>
          </p:cNvPr>
          <p:cNvSpPr>
            <a:spLocks noGrp="1"/>
          </p:cNvSpPr>
          <p:nvPr/>
        </p:nvSpPr>
        <p:spPr>
          <a:xfrm>
            <a:off x="2400300" y="3733800"/>
            <a:ext cx="1238250" cy="1676400"/>
          </a:xfrm>
          <a:prstGeom prst="roundRect">
            <a:avLst>
              <a:gd name="adj" fmla="val 6154"/>
            </a:avLst>
          </a:prstGeom>
          <a:solidFill>
            <a:srgbClr val="D9472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0FC67DB-DF7E-4B0C-AFCE-5A7E6F0CB5DA}"/>
              </a:ext>
            </a:extLst>
          </p:cNvPr>
          <p:cNvSpPr>
            <a:spLocks noGrp="1"/>
          </p:cNvSpPr>
          <p:nvPr/>
        </p:nvSpPr>
        <p:spPr>
          <a:xfrm>
            <a:off x="2400300" y="3886200"/>
            <a:ext cx="1238250" cy="323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buNone/>
              <a:defRPr sz="19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9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26%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33573D3-DE3C-49B7-9C1D-BED3D935CD06}"/>
              </a:ext>
            </a:extLst>
          </p:cNvPr>
          <p:cNvSpPr>
            <a:spLocks noGrp="1"/>
          </p:cNvSpPr>
          <p:nvPr/>
        </p:nvSpPr>
        <p:spPr>
          <a:xfrm>
            <a:off x="2476500" y="5505450"/>
            <a:ext cx="1085850" cy="2952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buNone/>
              <a:defRPr sz="975" b="1">
                <a:solidFill>
                  <a:srgbClr val="193036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193036"/>
                </a:solidFill>
                <a:latin typeface="Aptos"/>
                <a:ea typeface="Aptos"/>
                <a:cs typeface="Aptos"/>
              </a:rPr>
              <a:t>Hutt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49E32ACD-41E3-4F45-98F5-EAD2102F03FB}"/>
              </a:ext>
            </a:extLst>
          </p:cNvPr>
          <p:cNvSpPr>
            <a:spLocks noGrp="1"/>
          </p:cNvSpPr>
          <p:nvPr/>
        </p:nvSpPr>
        <p:spPr>
          <a:xfrm>
            <a:off x="3924300" y="4305300"/>
            <a:ext cx="1238250" cy="1104900"/>
          </a:xfrm>
          <a:prstGeom prst="roundRect">
            <a:avLst>
              <a:gd name="adj" fmla="val 6897"/>
            </a:avLst>
          </a:prstGeom>
          <a:solidFill>
            <a:srgbClr val="D8774E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134813C-5399-4E92-B4CA-FC929992EEB6}"/>
              </a:ext>
            </a:extLst>
          </p:cNvPr>
          <p:cNvSpPr>
            <a:spLocks noGrp="1"/>
          </p:cNvSpPr>
          <p:nvPr/>
        </p:nvSpPr>
        <p:spPr>
          <a:xfrm>
            <a:off x="3924300" y="4457700"/>
            <a:ext cx="1238250" cy="323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buNone/>
              <a:defRPr sz="19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9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14%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B1E7550-5160-46E8-A996-9C22AAB28628}"/>
              </a:ext>
            </a:extLst>
          </p:cNvPr>
          <p:cNvSpPr>
            <a:spLocks noGrp="1"/>
          </p:cNvSpPr>
          <p:nvPr/>
        </p:nvSpPr>
        <p:spPr>
          <a:xfrm>
            <a:off x="4000500" y="5505450"/>
            <a:ext cx="1085850" cy="2952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buNone/>
              <a:defRPr sz="975" b="1">
                <a:solidFill>
                  <a:srgbClr val="193036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193036"/>
                </a:solidFill>
                <a:latin typeface="Aptos"/>
                <a:ea typeface="Aptos"/>
                <a:cs typeface="Aptos"/>
              </a:rPr>
              <a:t>Porirua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23C190C5-B346-484A-8DAD-B03324642A19}"/>
              </a:ext>
            </a:extLst>
          </p:cNvPr>
          <p:cNvSpPr>
            <a:spLocks noGrp="1"/>
          </p:cNvSpPr>
          <p:nvPr/>
        </p:nvSpPr>
        <p:spPr>
          <a:xfrm>
            <a:off x="5448300" y="4495800"/>
            <a:ext cx="1238250" cy="914400"/>
          </a:xfrm>
          <a:prstGeom prst="roundRect">
            <a:avLst>
              <a:gd name="adj" fmla="val 8333"/>
            </a:avLst>
          </a:prstGeom>
          <a:solidFill>
            <a:srgbClr val="DDA184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06B8C9F-46FE-43B8-817B-4B4CDF2B8DDB}"/>
              </a:ext>
            </a:extLst>
          </p:cNvPr>
          <p:cNvSpPr>
            <a:spLocks noGrp="1"/>
          </p:cNvSpPr>
          <p:nvPr/>
        </p:nvSpPr>
        <p:spPr>
          <a:xfrm>
            <a:off x="5448300" y="4648200"/>
            <a:ext cx="1238250" cy="323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buNone/>
              <a:defRPr sz="19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9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11%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B3452F5-FF95-4FEF-BDF6-7071B11D253E}"/>
              </a:ext>
            </a:extLst>
          </p:cNvPr>
          <p:cNvSpPr>
            <a:spLocks noGrp="1"/>
          </p:cNvSpPr>
          <p:nvPr/>
        </p:nvSpPr>
        <p:spPr>
          <a:xfrm>
            <a:off x="5524500" y="5505450"/>
            <a:ext cx="1085850" cy="2952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buNone/>
              <a:defRPr sz="975" b="1">
                <a:solidFill>
                  <a:srgbClr val="193036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193036"/>
                </a:solidFill>
                <a:latin typeface="Aptos"/>
                <a:ea typeface="Aptos"/>
                <a:cs typeface="Aptos"/>
              </a:rPr>
              <a:t>Upper Hutt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832E720-5029-459B-8C8A-AD9C9FE56210}"/>
              </a:ext>
            </a:extLst>
          </p:cNvPr>
          <p:cNvSpPr>
            <a:spLocks noGrp="1"/>
          </p:cNvSpPr>
          <p:nvPr/>
        </p:nvSpPr>
        <p:spPr>
          <a:xfrm>
            <a:off x="800100" y="5410200"/>
            <a:ext cx="6153150" cy="28575"/>
          </a:xfrm>
          <a:prstGeom prst="rect">
            <a:avLst/>
          </a:prstGeom>
          <a:solidFill>
            <a:srgbClr val="193036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E5B69E1-F28B-477A-A4D5-4C952139C35E}"/>
              </a:ext>
            </a:extLst>
          </p:cNvPr>
          <p:cNvSpPr>
            <a:spLocks noGrp="1"/>
          </p:cNvSpPr>
          <p:nvPr/>
        </p:nvSpPr>
        <p:spPr>
          <a:xfrm>
            <a:off x="800100" y="5819775"/>
            <a:ext cx="6153150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863" b="0">
                <a:solidFill>
                  <a:srgbClr val="4D6267"/>
                </a:solidFill>
                <a:latin typeface="Aptos"/>
                <a:ea typeface="Aptos"/>
                <a:cs typeface="Aptos"/>
              </a:defRPr>
            </a:pPr>
            <a:r>
              <a:rPr sz="863" b="0">
                <a:solidFill>
                  <a:srgbClr val="4D6267"/>
                </a:solidFill>
                <a:latin typeface="Aptos"/>
                <a:ea typeface="Aptos"/>
                <a:cs typeface="Aptos"/>
              </a:rPr>
              <a:t>Wellington City is the largest part, but not a majority.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030CAB4F-23DD-421D-B5B5-8A86E452E361}"/>
              </a:ext>
            </a:extLst>
          </p:cNvPr>
          <p:cNvSpPr>
            <a:spLocks noGrp="1"/>
          </p:cNvSpPr>
          <p:nvPr/>
        </p:nvSpPr>
        <p:spPr>
          <a:xfrm>
            <a:off x="7753350" y="1676400"/>
            <a:ext cx="3867150" cy="4286250"/>
          </a:xfrm>
          <a:prstGeom prst="roundRect">
            <a:avLst>
              <a:gd name="adj" fmla="val 1970"/>
            </a:avLst>
          </a:prstGeom>
          <a:solidFill>
            <a:srgbClr val="FFFFFF"/>
          </a:solidFill>
          <a:ln w="9525">
            <a:solidFill>
              <a:srgbClr val="B8C9C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710AADB-04E5-4CD5-AAD4-FFF06FF4285C}"/>
              </a:ext>
            </a:extLst>
          </p:cNvPr>
          <p:cNvSpPr>
            <a:spLocks noGrp="1"/>
          </p:cNvSpPr>
          <p:nvPr/>
        </p:nvSpPr>
        <p:spPr>
          <a:xfrm>
            <a:off x="8001000" y="1914525"/>
            <a:ext cx="18097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863" b="1">
                <a:solidFill>
                  <a:srgbClr val="4D6267"/>
                </a:solidFill>
                <a:latin typeface="Aptos"/>
                <a:ea typeface="Aptos"/>
                <a:cs typeface="Aptos"/>
              </a:defRPr>
            </a:pPr>
            <a:r>
              <a:rPr sz="863" b="1">
                <a:solidFill>
                  <a:srgbClr val="4D6267"/>
                </a:solidFill>
                <a:latin typeface="Aptos"/>
                <a:ea typeface="Aptos"/>
                <a:cs typeface="Aptos"/>
              </a:rPr>
              <a:t>BLENDED COMPARISON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265F394-5372-4E25-AC3E-5A8934EC54FC}"/>
              </a:ext>
            </a:extLst>
          </p:cNvPr>
          <p:cNvSpPr>
            <a:spLocks noGrp="1"/>
          </p:cNvSpPr>
          <p:nvPr/>
        </p:nvSpPr>
        <p:spPr>
          <a:xfrm>
            <a:off x="8001000" y="2152650"/>
            <a:ext cx="2476500" cy="3810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2175" b="1">
                <a:solidFill>
                  <a:srgbClr val="193036"/>
                </a:solidFill>
                <a:latin typeface="Aptos Display"/>
                <a:ea typeface="Aptos Display"/>
                <a:cs typeface="Aptos Display"/>
              </a:defRPr>
            </a:pPr>
            <a:r>
              <a:rPr sz="2175" b="1">
                <a:solidFill>
                  <a:srgbClr val="193036"/>
                </a:solidFill>
                <a:latin typeface="Aptos Display"/>
                <a:ea typeface="Aptos Display"/>
                <a:cs typeface="Aptos Display"/>
              </a:rPr>
              <a:t>$4,693 / year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AC88FFF-E0F9-49AC-914C-DA57F81632B5}"/>
              </a:ext>
            </a:extLst>
          </p:cNvPr>
          <p:cNvSpPr>
            <a:spLocks noGrp="1"/>
          </p:cNvSpPr>
          <p:nvPr/>
        </p:nvSpPr>
        <p:spPr>
          <a:xfrm>
            <a:off x="8001000" y="2657475"/>
            <a:ext cx="3371850" cy="19050"/>
          </a:xfrm>
          <a:prstGeom prst="rect">
            <a:avLst/>
          </a:prstGeom>
          <a:solidFill>
            <a:srgbClr val="B8C9CA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DE11D77-3BF3-40B1-8E63-D7A2C25E9828}"/>
              </a:ext>
            </a:extLst>
          </p:cNvPr>
          <p:cNvSpPr>
            <a:spLocks noGrp="1"/>
          </p:cNvSpPr>
          <p:nvPr/>
        </p:nvSpPr>
        <p:spPr>
          <a:xfrm>
            <a:off x="8001000" y="2857500"/>
            <a:ext cx="120015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1238" b="1">
                <a:solidFill>
                  <a:srgbClr val="193036"/>
                </a:solidFill>
                <a:latin typeface="Aptos"/>
                <a:ea typeface="Aptos"/>
                <a:cs typeface="Aptos"/>
              </a:defRPr>
            </a:pPr>
            <a:r>
              <a:rPr sz="1238" b="1">
                <a:solidFill>
                  <a:srgbClr val="193036"/>
                </a:solidFill>
                <a:latin typeface="Aptos"/>
                <a:ea typeface="Aptos"/>
                <a:cs typeface="Aptos"/>
              </a:rPr>
              <a:t>Wellington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69F95D2-5916-4819-82C9-19C4074C297C}"/>
              </a:ext>
            </a:extLst>
          </p:cNvPr>
          <p:cNvSpPr>
            <a:spLocks noGrp="1"/>
          </p:cNvSpPr>
          <p:nvPr/>
        </p:nvSpPr>
        <p:spPr>
          <a:xfrm>
            <a:off x="8001000" y="3124200"/>
            <a:ext cx="1200150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863" b="0">
                <a:solidFill>
                  <a:srgbClr val="4D6267"/>
                </a:solidFill>
                <a:latin typeface="Aptos"/>
                <a:ea typeface="Aptos"/>
                <a:cs typeface="Aptos"/>
              </a:defRPr>
            </a:pPr>
            <a:r>
              <a:rPr sz="863" b="0">
                <a:solidFill>
                  <a:srgbClr val="4D6267"/>
                </a:solidFill>
                <a:latin typeface="Aptos"/>
                <a:ea typeface="Aptos"/>
                <a:cs typeface="Aptos"/>
              </a:rPr>
              <a:t>avg $5,094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D2230728-3C79-4812-BB50-FDEFB69BBC60}"/>
              </a:ext>
            </a:extLst>
          </p:cNvPr>
          <p:cNvSpPr>
            <a:spLocks noGrp="1"/>
          </p:cNvSpPr>
          <p:nvPr/>
        </p:nvSpPr>
        <p:spPr>
          <a:xfrm>
            <a:off x="9763125" y="2952750"/>
            <a:ext cx="1409700" cy="285750"/>
          </a:xfrm>
          <a:prstGeom prst="roundRect">
            <a:avLst>
              <a:gd name="adj" fmla="val 26667"/>
            </a:avLst>
          </a:prstGeom>
          <a:solidFill>
            <a:srgbClr val="0069A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EC8F7C1-19EA-4475-888F-1975F15E731D}"/>
              </a:ext>
            </a:extLst>
          </p:cNvPr>
          <p:cNvSpPr>
            <a:spLocks noGrp="1"/>
          </p:cNvSpPr>
          <p:nvPr/>
        </p:nvSpPr>
        <p:spPr>
          <a:xfrm>
            <a:off x="9763125" y="3000375"/>
            <a:ext cx="14097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buNone/>
              <a:defRPr sz="938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938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$400 less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9A26BDC-6FDE-4BC3-A272-CD279F471E46}"/>
              </a:ext>
            </a:extLst>
          </p:cNvPr>
          <p:cNvSpPr>
            <a:spLocks noGrp="1"/>
          </p:cNvSpPr>
          <p:nvPr/>
        </p:nvSpPr>
        <p:spPr>
          <a:xfrm>
            <a:off x="8001000" y="3543300"/>
            <a:ext cx="120015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1238" b="1">
                <a:solidFill>
                  <a:srgbClr val="193036"/>
                </a:solidFill>
                <a:latin typeface="Aptos"/>
                <a:ea typeface="Aptos"/>
                <a:cs typeface="Aptos"/>
              </a:defRPr>
            </a:pPr>
            <a:r>
              <a:rPr sz="1238" b="1">
                <a:solidFill>
                  <a:srgbClr val="193036"/>
                </a:solidFill>
                <a:latin typeface="Aptos"/>
                <a:ea typeface="Aptos"/>
                <a:cs typeface="Aptos"/>
              </a:rPr>
              <a:t>Hutt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AB8B027-D522-4C34-85AF-A7F20282C598}"/>
              </a:ext>
            </a:extLst>
          </p:cNvPr>
          <p:cNvSpPr>
            <a:spLocks noGrp="1"/>
          </p:cNvSpPr>
          <p:nvPr/>
        </p:nvSpPr>
        <p:spPr>
          <a:xfrm>
            <a:off x="8001000" y="3810000"/>
            <a:ext cx="1200150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863" b="0">
                <a:solidFill>
                  <a:srgbClr val="4D6267"/>
                </a:solidFill>
                <a:latin typeface="Aptos"/>
                <a:ea typeface="Aptos"/>
                <a:cs typeface="Aptos"/>
              </a:defRPr>
            </a:pPr>
            <a:r>
              <a:rPr sz="863" b="0">
                <a:solidFill>
                  <a:srgbClr val="4D6267"/>
                </a:solidFill>
                <a:latin typeface="Aptos"/>
                <a:ea typeface="Aptos"/>
                <a:cs typeface="Aptos"/>
              </a:rPr>
              <a:t>avg $4,004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BF46DD48-5C51-4BAF-A973-DF9590D98EDE}"/>
              </a:ext>
            </a:extLst>
          </p:cNvPr>
          <p:cNvSpPr>
            <a:spLocks noGrp="1"/>
          </p:cNvSpPr>
          <p:nvPr/>
        </p:nvSpPr>
        <p:spPr>
          <a:xfrm>
            <a:off x="9763125" y="3638550"/>
            <a:ext cx="1409700" cy="285750"/>
          </a:xfrm>
          <a:prstGeom prst="roundRect">
            <a:avLst>
              <a:gd name="adj" fmla="val 26667"/>
            </a:avLst>
          </a:prstGeom>
          <a:solidFill>
            <a:srgbClr val="AD3936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5E1FA4E-D8FC-4A9B-9AB8-8CAEE53CF286}"/>
              </a:ext>
            </a:extLst>
          </p:cNvPr>
          <p:cNvSpPr>
            <a:spLocks noGrp="1"/>
          </p:cNvSpPr>
          <p:nvPr/>
        </p:nvSpPr>
        <p:spPr>
          <a:xfrm>
            <a:off x="9763125" y="3686175"/>
            <a:ext cx="14097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buNone/>
              <a:defRPr sz="938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938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$689 more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70F5507-0D00-40A7-9D90-E393DB937587}"/>
              </a:ext>
            </a:extLst>
          </p:cNvPr>
          <p:cNvSpPr>
            <a:spLocks noGrp="1"/>
          </p:cNvSpPr>
          <p:nvPr/>
        </p:nvSpPr>
        <p:spPr>
          <a:xfrm>
            <a:off x="8001000" y="4229100"/>
            <a:ext cx="120015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1238" b="1">
                <a:solidFill>
                  <a:srgbClr val="193036"/>
                </a:solidFill>
                <a:latin typeface="Aptos"/>
                <a:ea typeface="Aptos"/>
                <a:cs typeface="Aptos"/>
              </a:defRPr>
            </a:pPr>
            <a:r>
              <a:rPr sz="1238" b="1">
                <a:solidFill>
                  <a:srgbClr val="193036"/>
                </a:solidFill>
                <a:latin typeface="Aptos"/>
                <a:ea typeface="Aptos"/>
                <a:cs typeface="Aptos"/>
              </a:rPr>
              <a:t>Porirua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57834F5-CBB4-4E27-A921-457A095CB3BC}"/>
              </a:ext>
            </a:extLst>
          </p:cNvPr>
          <p:cNvSpPr>
            <a:spLocks noGrp="1"/>
          </p:cNvSpPr>
          <p:nvPr/>
        </p:nvSpPr>
        <p:spPr>
          <a:xfrm>
            <a:off x="8001000" y="4495800"/>
            <a:ext cx="1200150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863" b="0">
                <a:solidFill>
                  <a:srgbClr val="4D6267"/>
                </a:solidFill>
                <a:latin typeface="Aptos"/>
                <a:ea typeface="Aptos"/>
                <a:cs typeface="Aptos"/>
              </a:defRPr>
            </a:pPr>
            <a:r>
              <a:rPr sz="863" b="0">
                <a:solidFill>
                  <a:srgbClr val="4D6267"/>
                </a:solidFill>
                <a:latin typeface="Aptos"/>
                <a:ea typeface="Aptos"/>
                <a:cs typeface="Aptos"/>
              </a:rPr>
              <a:t>avg $5,591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E707A86D-9A27-49C1-97E2-2880AFC047D4}"/>
              </a:ext>
            </a:extLst>
          </p:cNvPr>
          <p:cNvSpPr>
            <a:spLocks noGrp="1"/>
          </p:cNvSpPr>
          <p:nvPr/>
        </p:nvSpPr>
        <p:spPr>
          <a:xfrm>
            <a:off x="9763125" y="4324350"/>
            <a:ext cx="1409700" cy="285750"/>
          </a:xfrm>
          <a:prstGeom prst="roundRect">
            <a:avLst>
              <a:gd name="adj" fmla="val 26667"/>
            </a:avLst>
          </a:prstGeom>
          <a:solidFill>
            <a:srgbClr val="0069A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BCE845F-64BB-45D1-A02A-D833F66BEE61}"/>
              </a:ext>
            </a:extLst>
          </p:cNvPr>
          <p:cNvSpPr>
            <a:spLocks noGrp="1"/>
          </p:cNvSpPr>
          <p:nvPr/>
        </p:nvSpPr>
        <p:spPr>
          <a:xfrm>
            <a:off x="9763125" y="4371975"/>
            <a:ext cx="14097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buNone/>
              <a:defRPr sz="938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938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$898 less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E12CD056-E97F-4F03-82BA-65F934BDD14E}"/>
              </a:ext>
            </a:extLst>
          </p:cNvPr>
          <p:cNvSpPr>
            <a:spLocks noGrp="1"/>
          </p:cNvSpPr>
          <p:nvPr/>
        </p:nvSpPr>
        <p:spPr>
          <a:xfrm>
            <a:off x="8001000" y="4914900"/>
            <a:ext cx="120015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1238" b="1">
                <a:solidFill>
                  <a:srgbClr val="193036"/>
                </a:solidFill>
                <a:latin typeface="Aptos"/>
                <a:ea typeface="Aptos"/>
                <a:cs typeface="Aptos"/>
              </a:defRPr>
            </a:pPr>
            <a:r>
              <a:rPr sz="1238" b="1">
                <a:solidFill>
                  <a:srgbClr val="193036"/>
                </a:solidFill>
                <a:latin typeface="Aptos"/>
                <a:ea typeface="Aptos"/>
                <a:cs typeface="Aptos"/>
              </a:rPr>
              <a:t>Upper Hutt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39DE0AB-3897-4B4E-BC3D-2A6EAAF6884B}"/>
              </a:ext>
            </a:extLst>
          </p:cNvPr>
          <p:cNvSpPr>
            <a:spLocks noGrp="1"/>
          </p:cNvSpPr>
          <p:nvPr/>
        </p:nvSpPr>
        <p:spPr>
          <a:xfrm>
            <a:off x="8001000" y="5181600"/>
            <a:ext cx="1200150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863" b="0">
                <a:solidFill>
                  <a:srgbClr val="4D6267"/>
                </a:solidFill>
                <a:latin typeface="Aptos"/>
                <a:ea typeface="Aptos"/>
                <a:cs typeface="Aptos"/>
              </a:defRPr>
            </a:pPr>
            <a:r>
              <a:rPr sz="863" b="0">
                <a:solidFill>
                  <a:srgbClr val="4D6267"/>
                </a:solidFill>
                <a:latin typeface="Aptos"/>
                <a:ea typeface="Aptos"/>
                <a:cs typeface="Aptos"/>
              </a:rPr>
              <a:t>avg $3,393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56F8B2C1-024C-49C2-88C5-F1087878F2AE}"/>
              </a:ext>
            </a:extLst>
          </p:cNvPr>
          <p:cNvSpPr>
            <a:spLocks noGrp="1"/>
          </p:cNvSpPr>
          <p:nvPr/>
        </p:nvSpPr>
        <p:spPr>
          <a:xfrm>
            <a:off x="9763125" y="5010150"/>
            <a:ext cx="1409700" cy="285750"/>
          </a:xfrm>
          <a:prstGeom prst="roundRect">
            <a:avLst>
              <a:gd name="adj" fmla="val 26667"/>
            </a:avLst>
          </a:prstGeom>
          <a:solidFill>
            <a:srgbClr val="AD3936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9BA6E29-C396-4882-9106-3A3876760669}"/>
              </a:ext>
            </a:extLst>
          </p:cNvPr>
          <p:cNvSpPr>
            <a:spLocks noGrp="1"/>
          </p:cNvSpPr>
          <p:nvPr/>
        </p:nvSpPr>
        <p:spPr>
          <a:xfrm>
            <a:off x="9763125" y="5057775"/>
            <a:ext cx="14097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buNone/>
              <a:defRPr sz="938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938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$1,300 more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0145FAA-88A0-4B4C-BB0A-5DA5221FF7B9}"/>
              </a:ext>
            </a:extLst>
          </p:cNvPr>
          <p:cNvSpPr>
            <a:spLocks noGrp="1"/>
          </p:cNvSpPr>
          <p:nvPr/>
        </p:nvSpPr>
        <p:spPr>
          <a:xfrm>
            <a:off x="8001000" y="5657850"/>
            <a:ext cx="1162050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825" b="0">
                <a:solidFill>
                  <a:srgbClr val="4D6267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4D6267"/>
                </a:solidFill>
                <a:latin typeface="Aptos"/>
                <a:ea typeface="Aptos"/>
                <a:cs typeface="Aptos"/>
              </a:rPr>
              <a:t>Largest contrast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04CBE9CD-5E9C-4285-B32B-1F27C0CE3002}"/>
              </a:ext>
            </a:extLst>
          </p:cNvPr>
          <p:cNvSpPr>
            <a:spLocks noGrp="1"/>
          </p:cNvSpPr>
          <p:nvPr/>
        </p:nvSpPr>
        <p:spPr>
          <a:xfrm>
            <a:off x="9172575" y="5629275"/>
            <a:ext cx="207645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buNone/>
              <a:defRPr sz="938" b="1">
                <a:solidFill>
                  <a:srgbClr val="193036"/>
                </a:solidFill>
                <a:latin typeface="Aptos"/>
                <a:ea typeface="Aptos"/>
                <a:cs typeface="Aptos"/>
              </a:defRPr>
            </a:pPr>
            <a:r>
              <a:rPr sz="938" b="1">
                <a:solidFill>
                  <a:srgbClr val="193036"/>
                </a:solidFill>
                <a:latin typeface="Aptos"/>
                <a:ea typeface="Aptos"/>
                <a:cs typeface="Aptos"/>
              </a:rPr>
              <a:t>Upper Hutt +$1,300  /  Porirua -$898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E61F70F-330E-4E86-82BB-D92A13903A36}"/>
              </a:ext>
            </a:extLst>
          </p:cNvPr>
          <p:cNvSpPr>
            <a:spLocks noGrp="1"/>
          </p:cNvSpPr>
          <p:nvPr/>
        </p:nvSpPr>
        <p:spPr>
          <a:xfrm>
            <a:off x="571500" y="6419850"/>
            <a:ext cx="11049000" cy="9525"/>
          </a:xfrm>
          <a:prstGeom prst="rect">
            <a:avLst/>
          </a:prstGeom>
          <a:solidFill>
            <a:srgbClr val="B8C9CA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70A4EB00-E263-4DF7-A535-67912A5C6972}"/>
              </a:ext>
            </a:extLst>
          </p:cNvPr>
          <p:cNvSpPr>
            <a:spLocks noGrp="1"/>
          </p:cNvSpPr>
          <p:nvPr/>
        </p:nvSpPr>
        <p:spPr>
          <a:xfrm>
            <a:off x="571500" y="6486525"/>
            <a:ext cx="8191500" cy="2952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788" b="0">
                <a:solidFill>
                  <a:srgbClr val="4D6267"/>
                </a:solidFill>
                <a:latin typeface="Aptos"/>
                <a:ea typeface="Aptos"/>
                <a:cs typeface="Aptos"/>
              </a:defRPr>
            </a:pPr>
            <a:r>
              <a:rPr sz="788" b="0">
                <a:solidFill>
                  <a:srgbClr val="4D6267"/>
                </a:solidFill>
                <a:latin typeface="Aptos"/>
                <a:ea typeface="Aptos"/>
                <a:cs typeface="Aptos"/>
              </a:rPr>
              <a:t>The comparison redistributes today's published averages across an approximate combined household base.</a:t>
            </a:r>
          </a:p>
          <a:p>
            <a:pPr algn="l">
              <a:buNone/>
              <a:defRPr sz="788" b="0">
                <a:solidFill>
                  <a:srgbClr val="4D6267"/>
                </a:solidFill>
                <a:latin typeface="Aptos"/>
                <a:ea typeface="Aptos"/>
                <a:cs typeface="Aptos"/>
              </a:defRPr>
            </a:pPr>
            <a:r>
              <a:rPr sz="788" b="0">
                <a:solidFill>
                  <a:srgbClr val="4D6267"/>
                </a:solidFill>
                <a:latin typeface="Aptos"/>
                <a:ea typeface="Aptos"/>
                <a:cs typeface="Aptos"/>
              </a:rPr>
              <a:t>Version 1.0, 28 July 2026. Figures current at this date.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C29B6081-A0E4-46EE-B62B-2F9613097ABF}"/>
              </a:ext>
            </a:extLst>
          </p:cNvPr>
          <p:cNvSpPr>
            <a:spLocks noGrp="1"/>
          </p:cNvSpPr>
          <p:nvPr/>
        </p:nvSpPr>
        <p:spPr>
          <a:xfrm>
            <a:off x="9525000" y="6572250"/>
            <a:ext cx="2095500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buNone/>
              <a:defRPr sz="788" b="0">
                <a:solidFill>
                  <a:srgbClr val="4D6267"/>
                </a:solidFill>
                <a:latin typeface="Aptos"/>
                <a:ea typeface="Aptos"/>
                <a:cs typeface="Aptos"/>
              </a:defRPr>
            </a:pPr>
            <a:r>
              <a:rPr sz="788" b="0">
                <a:solidFill>
                  <a:srgbClr val="4D6267"/>
                </a:solidFill>
                <a:latin typeface="Aptos"/>
                <a:ea typeface="Aptos"/>
                <a:cs typeface="Aptos"/>
              </a:rPr>
              <a:t>EXAMPLE 2 / 3</a:t>
            </a:r>
          </a:p>
        </p:txBody>
      </p:sp>
    </p:spTree>
    <p:extLst>
      <p:ext uri="{BB962C8B-B14F-4D97-AF65-F5344CB8AC3E}">
        <p14:creationId xmlns:p14="http://schemas.microsoft.com/office/powerpoint/2010/main" val="20175614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ectangle 63">
            <a:extLst>
              <a:ext uri="{FF2B5EF4-FFF2-40B4-BE49-F238E27FC236}">
                <a16:creationId xmlns:a16="http://schemas.microsoft.com/office/drawing/2014/main" id="{40F9374C-711A-4EF1-8791-DF95F659A81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BF8E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307BC14-D403-4FE6-BC87-73086650C21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D9472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51F533-4989-4685-8388-EBC1B129845A}"/>
              </a:ext>
            </a:extLst>
          </p:cNvPr>
          <p:cNvSpPr>
            <a:spLocks noGrp="1"/>
          </p:cNvSpPr>
          <p:nvPr/>
        </p:nvSpPr>
        <p:spPr>
          <a:xfrm>
            <a:off x="571500" y="266700"/>
            <a:ext cx="485775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900" b="1">
                <a:solidFill>
                  <a:srgbClr val="4D6267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4D6267"/>
                </a:solidFill>
                <a:latin typeface="Aptos"/>
                <a:ea typeface="Aptos"/>
                <a:cs typeface="Aptos"/>
              </a:rPr>
              <a:t>LOCAL GOVERNMENT AMALGAMATOR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10A5AF2-4596-442C-822C-35D057513F7D}"/>
              </a:ext>
            </a:extLst>
          </p:cNvPr>
          <p:cNvSpPr>
            <a:spLocks noGrp="1"/>
          </p:cNvSpPr>
          <p:nvPr/>
        </p:nvSpPr>
        <p:spPr>
          <a:xfrm>
            <a:off x="9620250" y="266700"/>
            <a:ext cx="200025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buNone/>
              <a:defRPr sz="900" b="1">
                <a:solidFill>
                  <a:srgbClr val="4D6267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4D6267"/>
                </a:solidFill>
                <a:latin typeface="Aptos"/>
                <a:ea typeface="Aptos"/>
                <a:cs typeface="Aptos"/>
              </a:rPr>
              <a:t>EXAMPLE 3 / AORAKI COUNCIL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3195675-2472-4999-A64D-8BBBA6A3EAAA}"/>
              </a:ext>
            </a:extLst>
          </p:cNvPr>
          <p:cNvSpPr>
            <a:spLocks noGrp="1"/>
          </p:cNvSpPr>
          <p:nvPr/>
        </p:nvSpPr>
        <p:spPr>
          <a:xfrm>
            <a:off x="571500" y="590550"/>
            <a:ext cx="9525000" cy="590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3000" b="1">
                <a:solidFill>
                  <a:srgbClr val="193036"/>
                </a:solidFill>
                <a:latin typeface="Aptos Display"/>
                <a:ea typeface="Aptos Display"/>
                <a:cs typeface="Aptos Display"/>
              </a:defRPr>
            </a:pPr>
            <a:r>
              <a:rPr sz="3000" b="1">
                <a:solidFill>
                  <a:srgbClr val="193036"/>
                </a:solidFill>
                <a:latin typeface="Aptos Display"/>
                <a:ea typeface="Aptos Display"/>
                <a:cs typeface="Aptos Display"/>
              </a:rPr>
              <a:t>Aoraki is vast and its rates data is incomplete.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2079B5-051D-424F-8C20-2DE903F70555}"/>
              </a:ext>
            </a:extLst>
          </p:cNvPr>
          <p:cNvSpPr>
            <a:spLocks noGrp="1"/>
          </p:cNvSpPr>
          <p:nvPr/>
        </p:nvSpPr>
        <p:spPr>
          <a:xfrm>
            <a:off x="571500" y="1181100"/>
            <a:ext cx="10477500" cy="5143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1350" b="0">
                <a:solidFill>
                  <a:srgbClr val="4D6267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4D6267"/>
                </a:solidFill>
                <a:latin typeface="Aptos"/>
                <a:ea typeface="Aptos"/>
                <a:cs typeface="Aptos"/>
              </a:rPr>
              <a:t>Four councils span a vast footprint. Waitaki has no comparable published average bill in the model.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5B4D9FE-5511-4F25-A4FE-A584F371211A}"/>
              </a:ext>
            </a:extLst>
          </p:cNvPr>
          <p:cNvSpPr>
            <a:spLocks noGrp="1"/>
          </p:cNvSpPr>
          <p:nvPr/>
        </p:nvSpPr>
        <p:spPr>
          <a:xfrm>
            <a:off x="571500" y="1657350"/>
            <a:ext cx="3790950" cy="4362450"/>
          </a:xfrm>
          <a:prstGeom prst="roundRect">
            <a:avLst>
              <a:gd name="adj" fmla="val 2010"/>
            </a:avLst>
          </a:prstGeom>
          <a:solidFill>
            <a:srgbClr val="193036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457C48B-8213-4881-B241-95A685C1A661}"/>
              </a:ext>
            </a:extLst>
          </p:cNvPr>
          <p:cNvSpPr>
            <a:spLocks noGrp="1"/>
          </p:cNvSpPr>
          <p:nvPr/>
        </p:nvSpPr>
        <p:spPr>
          <a:xfrm>
            <a:off x="800100" y="1885950"/>
            <a:ext cx="1666875" cy="266700"/>
          </a:xfrm>
          <a:prstGeom prst="roundRect">
            <a:avLst>
              <a:gd name="adj" fmla="val 28571"/>
            </a:avLst>
          </a:prstGeom>
          <a:solidFill>
            <a:srgbClr val="D9472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0403A10-1AEA-4479-95A6-C395EF65E9BF}"/>
              </a:ext>
            </a:extLst>
          </p:cNvPr>
          <p:cNvSpPr>
            <a:spLocks noGrp="1"/>
          </p:cNvSpPr>
          <p:nvPr/>
        </p:nvSpPr>
        <p:spPr>
          <a:xfrm>
            <a:off x="895350" y="1933575"/>
            <a:ext cx="1476375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buNone/>
              <a:defRPr sz="8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8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AORAKI COUNCIL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DDA838-54B8-495E-83E7-EC43E8045DEF}"/>
              </a:ext>
            </a:extLst>
          </p:cNvPr>
          <p:cNvSpPr>
            <a:spLocks noGrp="1"/>
          </p:cNvSpPr>
          <p:nvPr/>
        </p:nvSpPr>
        <p:spPr>
          <a:xfrm>
            <a:off x="800100" y="2343150"/>
            <a:ext cx="2571750" cy="6191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42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42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20,533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916FB09-FA44-45E4-A357-A3DE7B611117}"/>
              </a:ext>
            </a:extLst>
          </p:cNvPr>
          <p:cNvSpPr>
            <a:spLocks noGrp="1"/>
          </p:cNvSpPr>
          <p:nvPr/>
        </p:nvSpPr>
        <p:spPr>
          <a:xfrm>
            <a:off x="819150" y="3000375"/>
            <a:ext cx="2381250" cy="2381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1200" b="0">
                <a:solidFill>
                  <a:srgbClr val="DFEFF0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DFEFF0"/>
                </a:solidFill>
                <a:latin typeface="Aptos"/>
                <a:ea typeface="Aptos"/>
                <a:cs typeface="Aptos"/>
              </a:rPr>
              <a:t>square kilometres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2C73BEF-D4E4-4987-A558-61EDF3DE38DC}"/>
              </a:ext>
            </a:extLst>
          </p:cNvPr>
          <p:cNvSpPr>
            <a:spLocks noGrp="1"/>
          </p:cNvSpPr>
          <p:nvPr/>
        </p:nvSpPr>
        <p:spPr>
          <a:xfrm>
            <a:off x="800100" y="3419475"/>
            <a:ext cx="3067050" cy="9525"/>
          </a:xfrm>
          <a:prstGeom prst="rect">
            <a:avLst/>
          </a:prstGeom>
          <a:solidFill>
            <a:srgbClr val="648086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554E6F1-D7F5-495D-880A-55C1F98715E9}"/>
              </a:ext>
            </a:extLst>
          </p:cNvPr>
          <p:cNvSpPr>
            <a:spLocks noGrp="1"/>
          </p:cNvSpPr>
          <p:nvPr/>
        </p:nvSpPr>
        <p:spPr>
          <a:xfrm>
            <a:off x="800100" y="3648075"/>
            <a:ext cx="1000125" cy="5238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3000" b="1">
                <a:solidFill>
                  <a:srgbClr val="E8A62A"/>
                </a:solidFill>
                <a:latin typeface="Aptos Display"/>
                <a:ea typeface="Aptos Display"/>
                <a:cs typeface="Aptos Display"/>
              </a:defRPr>
            </a:pPr>
            <a:r>
              <a:rPr sz="3000" b="1">
                <a:solidFill>
                  <a:srgbClr val="E8A62A"/>
                </a:solidFill>
                <a:latin typeface="Aptos Display"/>
                <a:ea typeface="Aptos Display"/>
                <a:cs typeface="Aptos Display"/>
              </a:rPr>
              <a:t>≈15×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F61B65B-585D-417A-B208-0624B74D12FE}"/>
              </a:ext>
            </a:extLst>
          </p:cNvPr>
          <p:cNvSpPr>
            <a:spLocks noGrp="1"/>
          </p:cNvSpPr>
          <p:nvPr/>
        </p:nvSpPr>
        <p:spPr>
          <a:xfrm>
            <a:off x="1905000" y="3771900"/>
            <a:ext cx="1895475" cy="4191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1200" b="0">
                <a:solidFill>
                  <a:srgbClr val="DFEFF0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DFEFF0"/>
                </a:solidFill>
                <a:latin typeface="Aptos"/>
                <a:ea typeface="Aptos"/>
                <a:cs typeface="Aptos"/>
              </a:rPr>
              <a:t>Wellington metro's footprint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CF3F095-BEBC-4FF6-B1A7-308B7EB1DA96}"/>
              </a:ext>
            </a:extLst>
          </p:cNvPr>
          <p:cNvSpPr>
            <a:spLocks noGrp="1"/>
          </p:cNvSpPr>
          <p:nvPr/>
        </p:nvSpPr>
        <p:spPr>
          <a:xfrm>
            <a:off x="800100" y="4457700"/>
            <a:ext cx="2286000" cy="3048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18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87,800 people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C78AF3D-6781-46F1-A3D9-87136D9FA791}"/>
              </a:ext>
            </a:extLst>
          </p:cNvPr>
          <p:cNvSpPr>
            <a:spLocks noGrp="1"/>
          </p:cNvSpPr>
          <p:nvPr/>
        </p:nvSpPr>
        <p:spPr>
          <a:xfrm>
            <a:off x="800100" y="4905375"/>
            <a:ext cx="1714500" cy="304800"/>
          </a:xfrm>
          <a:prstGeom prst="rect">
            <a:avLst/>
          </a:prstGeom>
          <a:solidFill>
            <a:srgbClr val="AE3214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CB4D5DE-F897-4929-B9E6-B5E40D183034}"/>
              </a:ext>
            </a:extLst>
          </p:cNvPr>
          <p:cNvSpPr>
            <a:spLocks noGrp="1"/>
          </p:cNvSpPr>
          <p:nvPr/>
        </p:nvSpPr>
        <p:spPr>
          <a:xfrm>
            <a:off x="2514600" y="4905375"/>
            <a:ext cx="180975" cy="304800"/>
          </a:xfrm>
          <a:prstGeom prst="rect">
            <a:avLst/>
          </a:prstGeom>
          <a:solidFill>
            <a:srgbClr val="D9472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F337C4E-052A-4A64-9E01-8AF0C9E1C55E}"/>
              </a:ext>
            </a:extLst>
          </p:cNvPr>
          <p:cNvSpPr>
            <a:spLocks noGrp="1"/>
          </p:cNvSpPr>
          <p:nvPr/>
        </p:nvSpPr>
        <p:spPr>
          <a:xfrm>
            <a:off x="2695575" y="4905375"/>
            <a:ext cx="304800" cy="304800"/>
          </a:xfrm>
          <a:prstGeom prst="rect">
            <a:avLst/>
          </a:prstGeom>
          <a:solidFill>
            <a:srgbClr val="D8774E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8DB2CC6-7A2A-4577-B2F4-B08FFAF3ED64}"/>
              </a:ext>
            </a:extLst>
          </p:cNvPr>
          <p:cNvSpPr>
            <a:spLocks noGrp="1"/>
          </p:cNvSpPr>
          <p:nvPr/>
        </p:nvSpPr>
        <p:spPr>
          <a:xfrm>
            <a:off x="3000375" y="4905375"/>
            <a:ext cx="866775" cy="304800"/>
          </a:xfrm>
          <a:prstGeom prst="rect">
            <a:avLst/>
          </a:prstGeom>
          <a:solidFill>
            <a:srgbClr val="DDA184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0DDF6CAC-803D-441E-873B-AE1C433BF845}"/>
              </a:ext>
            </a:extLst>
          </p:cNvPr>
          <p:cNvSpPr>
            <a:spLocks noGrp="1"/>
          </p:cNvSpPr>
          <p:nvPr/>
        </p:nvSpPr>
        <p:spPr>
          <a:xfrm>
            <a:off x="800100" y="4905375"/>
            <a:ext cx="3067050" cy="304800"/>
          </a:xfrm>
          <a:prstGeom prst="roundRect">
            <a:avLst>
              <a:gd name="adj" fmla="val 25000"/>
            </a:avLst>
          </a:prstGeom>
          <a:solidFill>
            <a:srgbClr val="000000">
              <a:alpha val="0"/>
            </a:srgbClr>
          </a:solidFill>
          <a:ln w="19050">
            <a:solidFill>
              <a:srgbClr val="19303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4622787-AC9B-4A49-A230-7571E01FB82E}"/>
              </a:ext>
            </a:extLst>
          </p:cNvPr>
          <p:cNvSpPr>
            <a:spLocks noGrp="1"/>
          </p:cNvSpPr>
          <p:nvPr/>
        </p:nvSpPr>
        <p:spPr>
          <a:xfrm>
            <a:off x="800100" y="5305425"/>
            <a:ext cx="8763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863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863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Timaru 56%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7A26CD4-F929-4564-8BFA-82B819A8BBAE}"/>
              </a:ext>
            </a:extLst>
          </p:cNvPr>
          <p:cNvSpPr>
            <a:spLocks noGrp="1"/>
          </p:cNvSpPr>
          <p:nvPr/>
        </p:nvSpPr>
        <p:spPr>
          <a:xfrm>
            <a:off x="1762125" y="5305425"/>
            <a:ext cx="2105025" cy="3619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buNone/>
              <a:defRPr sz="788" b="0">
                <a:solidFill>
                  <a:srgbClr val="DFEFF0"/>
                </a:solidFill>
                <a:latin typeface="Aptos"/>
                <a:ea typeface="Aptos"/>
                <a:cs typeface="Aptos"/>
              </a:defRPr>
            </a:pPr>
            <a:r>
              <a:rPr sz="788" b="0">
                <a:solidFill>
                  <a:srgbClr val="DFEFF0"/>
                </a:solidFill>
                <a:latin typeface="Aptos"/>
                <a:ea typeface="Aptos"/>
                <a:cs typeface="Aptos"/>
              </a:rPr>
              <a:t>Mackenzie 6%  ·  Waimate 10%  ·  Waitaki 28%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7A12975-7191-4799-B73E-F2E483F8BB97}"/>
              </a:ext>
            </a:extLst>
          </p:cNvPr>
          <p:cNvSpPr>
            <a:spLocks noGrp="1"/>
          </p:cNvSpPr>
          <p:nvPr/>
        </p:nvSpPr>
        <p:spPr>
          <a:xfrm>
            <a:off x="800100" y="5715000"/>
            <a:ext cx="28575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900" b="0">
                <a:solidFill>
                  <a:srgbClr val="DFEFF0"/>
                </a:solidFill>
                <a:latin typeface="Aptos"/>
                <a:ea typeface="Aptos"/>
                <a:cs typeface="Aptos"/>
              </a:defRPr>
            </a:pPr>
            <a:r>
              <a:rPr sz="900" b="0">
                <a:solidFill>
                  <a:srgbClr val="DFEFF0"/>
                </a:solidFill>
                <a:latin typeface="Aptos"/>
                <a:ea typeface="Aptos"/>
                <a:cs typeface="Aptos"/>
              </a:rPr>
              <a:t>$44,863 net assets / resident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50B6503F-0E45-45DD-9A15-BC9A1D00C18B}"/>
              </a:ext>
            </a:extLst>
          </p:cNvPr>
          <p:cNvSpPr>
            <a:spLocks noGrp="1"/>
          </p:cNvSpPr>
          <p:nvPr/>
        </p:nvSpPr>
        <p:spPr>
          <a:xfrm>
            <a:off x="4629150" y="1657350"/>
            <a:ext cx="6991350" cy="4362450"/>
          </a:xfrm>
          <a:prstGeom prst="roundRect">
            <a:avLst>
              <a:gd name="adj" fmla="val 1747"/>
            </a:avLst>
          </a:prstGeom>
          <a:solidFill>
            <a:srgbClr val="FFFFFF"/>
          </a:solidFill>
          <a:ln w="9525">
            <a:solidFill>
              <a:srgbClr val="B8C9C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ACB76B7-E6D8-4896-BF3F-B23CDBE585BE}"/>
              </a:ext>
            </a:extLst>
          </p:cNvPr>
          <p:cNvSpPr>
            <a:spLocks noGrp="1"/>
          </p:cNvSpPr>
          <p:nvPr/>
        </p:nvSpPr>
        <p:spPr>
          <a:xfrm>
            <a:off x="4876800" y="1876425"/>
            <a:ext cx="17145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825" b="1">
                <a:solidFill>
                  <a:srgbClr val="4D6267"/>
                </a:solidFill>
                <a:latin typeface="Aptos"/>
                <a:ea typeface="Aptos"/>
                <a:cs typeface="Aptos"/>
              </a:defRPr>
            </a:pPr>
            <a:r>
              <a:rPr sz="825" b="1">
                <a:solidFill>
                  <a:srgbClr val="4D6267"/>
                </a:solidFill>
                <a:latin typeface="Aptos"/>
                <a:ea typeface="Aptos"/>
                <a:cs typeface="Aptos"/>
              </a:rPr>
              <a:t>COUNCIL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621DDED-D731-405A-B98B-F06A5D8AE8CC}"/>
              </a:ext>
            </a:extLst>
          </p:cNvPr>
          <p:cNvSpPr>
            <a:spLocks noGrp="1"/>
          </p:cNvSpPr>
          <p:nvPr/>
        </p:nvSpPr>
        <p:spPr>
          <a:xfrm>
            <a:off x="6657975" y="1876425"/>
            <a:ext cx="5524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buNone/>
              <a:defRPr sz="825" b="1">
                <a:solidFill>
                  <a:srgbClr val="4D6267"/>
                </a:solidFill>
                <a:latin typeface="Aptos"/>
                <a:ea typeface="Aptos"/>
                <a:cs typeface="Aptos"/>
              </a:defRPr>
            </a:pPr>
            <a:r>
              <a:rPr sz="825" b="1">
                <a:solidFill>
                  <a:srgbClr val="4D6267"/>
                </a:solidFill>
                <a:latin typeface="Aptos"/>
                <a:ea typeface="Aptos"/>
                <a:cs typeface="Aptos"/>
              </a:rPr>
              <a:t>POP.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EB9F17B-E342-42BC-9094-7F1ED266DC86}"/>
              </a:ext>
            </a:extLst>
          </p:cNvPr>
          <p:cNvSpPr>
            <a:spLocks noGrp="1"/>
          </p:cNvSpPr>
          <p:nvPr/>
        </p:nvSpPr>
        <p:spPr>
          <a:xfrm>
            <a:off x="7429500" y="1876425"/>
            <a:ext cx="18097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825" b="1">
                <a:solidFill>
                  <a:srgbClr val="4D6267"/>
                </a:solidFill>
                <a:latin typeface="Aptos"/>
                <a:ea typeface="Aptos"/>
                <a:cs typeface="Aptos"/>
              </a:defRPr>
            </a:pPr>
            <a:r>
              <a:rPr sz="825" b="1">
                <a:solidFill>
                  <a:srgbClr val="4D6267"/>
                </a:solidFill>
                <a:latin typeface="Aptos"/>
                <a:ea typeface="Aptos"/>
                <a:cs typeface="Aptos"/>
              </a:rPr>
              <a:t>PUBLISHED AVG BILL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7CE52D9-7CDA-4CBF-BAD2-7B603813B9A3}"/>
              </a:ext>
            </a:extLst>
          </p:cNvPr>
          <p:cNvSpPr>
            <a:spLocks noGrp="1"/>
          </p:cNvSpPr>
          <p:nvPr/>
        </p:nvSpPr>
        <p:spPr>
          <a:xfrm>
            <a:off x="9525000" y="1876425"/>
            <a:ext cx="177165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buNone/>
              <a:defRPr sz="825" b="1">
                <a:solidFill>
                  <a:srgbClr val="4D6267"/>
                </a:solidFill>
                <a:latin typeface="Aptos"/>
                <a:ea typeface="Aptos"/>
                <a:cs typeface="Aptos"/>
              </a:defRPr>
            </a:pPr>
            <a:r>
              <a:rPr sz="825" b="1">
                <a:solidFill>
                  <a:srgbClr val="4D6267"/>
                </a:solidFill>
                <a:latin typeface="Aptos"/>
                <a:ea typeface="Aptos"/>
                <a:cs typeface="Aptos"/>
              </a:rPr>
              <a:t>NET ASSETS / PERSON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A0E7CCE-BB68-4527-AAD0-A69BCF141FEE}"/>
              </a:ext>
            </a:extLst>
          </p:cNvPr>
          <p:cNvSpPr>
            <a:spLocks noGrp="1"/>
          </p:cNvSpPr>
          <p:nvPr/>
        </p:nvSpPr>
        <p:spPr>
          <a:xfrm>
            <a:off x="4876800" y="2152650"/>
            <a:ext cx="6496050" cy="19050"/>
          </a:xfrm>
          <a:prstGeom prst="rect">
            <a:avLst/>
          </a:prstGeom>
          <a:solidFill>
            <a:srgbClr val="193036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183D27D-35ED-4A2E-95C7-87C7739C1258}"/>
              </a:ext>
            </a:extLst>
          </p:cNvPr>
          <p:cNvSpPr>
            <a:spLocks noGrp="1"/>
          </p:cNvSpPr>
          <p:nvPr/>
        </p:nvSpPr>
        <p:spPr>
          <a:xfrm>
            <a:off x="4876800" y="2324100"/>
            <a:ext cx="1619250" cy="2381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1275" b="1">
                <a:solidFill>
                  <a:srgbClr val="193036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193036"/>
                </a:solidFill>
                <a:latin typeface="Aptos"/>
                <a:ea typeface="Aptos"/>
                <a:cs typeface="Aptos"/>
              </a:rPr>
              <a:t>Timaru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A040A01-EF68-46A4-8B2C-426E7B4FDA95}"/>
              </a:ext>
            </a:extLst>
          </p:cNvPr>
          <p:cNvSpPr>
            <a:spLocks noGrp="1"/>
          </p:cNvSpPr>
          <p:nvPr/>
        </p:nvSpPr>
        <p:spPr>
          <a:xfrm>
            <a:off x="6657975" y="2333625"/>
            <a:ext cx="55245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buNone/>
              <a:defRPr sz="1125" b="1">
                <a:solidFill>
                  <a:srgbClr val="193036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193036"/>
                </a:solidFill>
                <a:latin typeface="Aptos"/>
                <a:ea typeface="Aptos"/>
                <a:cs typeface="Aptos"/>
              </a:rPr>
              <a:t>56%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D2F2E87-3A8C-4B28-A688-75ECB345ED59}"/>
              </a:ext>
            </a:extLst>
          </p:cNvPr>
          <p:cNvSpPr>
            <a:spLocks noGrp="1"/>
          </p:cNvSpPr>
          <p:nvPr/>
        </p:nvSpPr>
        <p:spPr>
          <a:xfrm>
            <a:off x="7429500" y="2324100"/>
            <a:ext cx="148590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1200" b="1">
                <a:solidFill>
                  <a:srgbClr val="193036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193036"/>
                </a:solidFill>
                <a:latin typeface="Aptos"/>
                <a:ea typeface="Aptos"/>
                <a:cs typeface="Aptos"/>
              </a:rPr>
              <a:t>$3,381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E3B9B404-C0A9-477C-A586-AB2C1ADE2C82}"/>
              </a:ext>
            </a:extLst>
          </p:cNvPr>
          <p:cNvSpPr>
            <a:spLocks noGrp="1"/>
          </p:cNvSpPr>
          <p:nvPr/>
        </p:nvSpPr>
        <p:spPr>
          <a:xfrm>
            <a:off x="7429500" y="2600325"/>
            <a:ext cx="1133475" cy="285750"/>
          </a:xfrm>
          <a:prstGeom prst="roundRect">
            <a:avLst>
              <a:gd name="adj" fmla="val 26667"/>
            </a:avLst>
          </a:prstGeom>
          <a:solidFill>
            <a:srgbClr val="0069A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DCDDBE4-D8EA-45C6-8857-643F8927C6B7}"/>
              </a:ext>
            </a:extLst>
          </p:cNvPr>
          <p:cNvSpPr>
            <a:spLocks noGrp="1"/>
          </p:cNvSpPr>
          <p:nvPr/>
        </p:nvSpPr>
        <p:spPr>
          <a:xfrm>
            <a:off x="7429500" y="2647950"/>
            <a:ext cx="1133475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buNone/>
              <a:defRPr sz="938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938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$74 less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4295F41-2D78-413A-9AAF-1742D615E2C7}"/>
              </a:ext>
            </a:extLst>
          </p:cNvPr>
          <p:cNvSpPr>
            <a:spLocks noGrp="1"/>
          </p:cNvSpPr>
          <p:nvPr/>
        </p:nvSpPr>
        <p:spPr>
          <a:xfrm>
            <a:off x="9601200" y="2343150"/>
            <a:ext cx="169545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buNone/>
              <a:defRPr sz="1200" b="1">
                <a:solidFill>
                  <a:srgbClr val="193036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193036"/>
                </a:solidFill>
                <a:latin typeface="Aptos"/>
                <a:ea typeface="Aptos"/>
                <a:cs typeface="Aptos"/>
              </a:rPr>
              <a:t>$35,794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A081368-F24D-4F4A-BC93-8EF1BBE8C503}"/>
              </a:ext>
            </a:extLst>
          </p:cNvPr>
          <p:cNvSpPr>
            <a:spLocks noGrp="1"/>
          </p:cNvSpPr>
          <p:nvPr/>
        </p:nvSpPr>
        <p:spPr>
          <a:xfrm>
            <a:off x="4876800" y="2867025"/>
            <a:ext cx="6496050" cy="9525"/>
          </a:xfrm>
          <a:prstGeom prst="rect">
            <a:avLst/>
          </a:prstGeom>
          <a:solidFill>
            <a:srgbClr val="B8C9CA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3D037E7-1956-4E4D-BBCC-78207C020D4C}"/>
              </a:ext>
            </a:extLst>
          </p:cNvPr>
          <p:cNvSpPr>
            <a:spLocks noGrp="1"/>
          </p:cNvSpPr>
          <p:nvPr/>
        </p:nvSpPr>
        <p:spPr>
          <a:xfrm>
            <a:off x="4876800" y="2990850"/>
            <a:ext cx="1619250" cy="2381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1275" b="1">
                <a:solidFill>
                  <a:srgbClr val="193036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193036"/>
                </a:solidFill>
                <a:latin typeface="Aptos"/>
                <a:ea typeface="Aptos"/>
                <a:cs typeface="Aptos"/>
              </a:rPr>
              <a:t>Mackenzie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DF772A3-0B7F-4F17-896D-1AE80C003968}"/>
              </a:ext>
            </a:extLst>
          </p:cNvPr>
          <p:cNvSpPr>
            <a:spLocks noGrp="1"/>
          </p:cNvSpPr>
          <p:nvPr/>
        </p:nvSpPr>
        <p:spPr>
          <a:xfrm>
            <a:off x="6657975" y="3000375"/>
            <a:ext cx="55245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buNone/>
              <a:defRPr sz="1125" b="1">
                <a:solidFill>
                  <a:srgbClr val="193036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193036"/>
                </a:solidFill>
                <a:latin typeface="Aptos"/>
                <a:ea typeface="Aptos"/>
                <a:cs typeface="Aptos"/>
              </a:rPr>
              <a:t>6%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0E71268-2EE5-4659-99D2-A8892957DA4B}"/>
              </a:ext>
            </a:extLst>
          </p:cNvPr>
          <p:cNvSpPr>
            <a:spLocks noGrp="1"/>
          </p:cNvSpPr>
          <p:nvPr/>
        </p:nvSpPr>
        <p:spPr>
          <a:xfrm>
            <a:off x="7429500" y="2990850"/>
            <a:ext cx="148590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1200" b="1">
                <a:solidFill>
                  <a:srgbClr val="193036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193036"/>
                </a:solidFill>
                <a:latin typeface="Aptos"/>
                <a:ea typeface="Aptos"/>
                <a:cs typeface="Aptos"/>
              </a:rPr>
              <a:t>$3,311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852E9016-24C6-4B91-BC28-B3A25CFF033A}"/>
              </a:ext>
            </a:extLst>
          </p:cNvPr>
          <p:cNvSpPr>
            <a:spLocks noGrp="1"/>
          </p:cNvSpPr>
          <p:nvPr/>
        </p:nvSpPr>
        <p:spPr>
          <a:xfrm>
            <a:off x="7429500" y="3267075"/>
            <a:ext cx="1133475" cy="285750"/>
          </a:xfrm>
          <a:prstGeom prst="roundRect">
            <a:avLst>
              <a:gd name="adj" fmla="val 26667"/>
            </a:avLst>
          </a:prstGeom>
          <a:solidFill>
            <a:srgbClr val="0069A8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65ED2C8-265E-447D-B000-8AF944B1D738}"/>
              </a:ext>
            </a:extLst>
          </p:cNvPr>
          <p:cNvSpPr>
            <a:spLocks noGrp="1"/>
          </p:cNvSpPr>
          <p:nvPr/>
        </p:nvSpPr>
        <p:spPr>
          <a:xfrm>
            <a:off x="7429500" y="3314700"/>
            <a:ext cx="1133475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buNone/>
              <a:defRPr sz="938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938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$5 less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702079C2-694E-4C17-BA23-D70026DF2213}"/>
              </a:ext>
            </a:extLst>
          </p:cNvPr>
          <p:cNvSpPr>
            <a:spLocks noGrp="1"/>
          </p:cNvSpPr>
          <p:nvPr/>
        </p:nvSpPr>
        <p:spPr>
          <a:xfrm>
            <a:off x="9601200" y="3009900"/>
            <a:ext cx="169545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buNone/>
              <a:defRPr sz="1200" b="1">
                <a:solidFill>
                  <a:srgbClr val="193036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193036"/>
                </a:solidFill>
                <a:latin typeface="Aptos"/>
                <a:ea typeface="Aptos"/>
                <a:cs typeface="Aptos"/>
              </a:rPr>
              <a:t>$72,280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90FB689E-AB21-4AA1-809E-D43650062090}"/>
              </a:ext>
            </a:extLst>
          </p:cNvPr>
          <p:cNvSpPr>
            <a:spLocks noGrp="1"/>
          </p:cNvSpPr>
          <p:nvPr/>
        </p:nvSpPr>
        <p:spPr>
          <a:xfrm>
            <a:off x="4876800" y="3533775"/>
            <a:ext cx="6496050" cy="9525"/>
          </a:xfrm>
          <a:prstGeom prst="rect">
            <a:avLst/>
          </a:prstGeom>
          <a:solidFill>
            <a:srgbClr val="B8C9CA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489B5FEC-7D86-4455-8359-7AB909824E65}"/>
              </a:ext>
            </a:extLst>
          </p:cNvPr>
          <p:cNvSpPr>
            <a:spLocks noGrp="1"/>
          </p:cNvSpPr>
          <p:nvPr/>
        </p:nvSpPr>
        <p:spPr>
          <a:xfrm>
            <a:off x="4876800" y="3657600"/>
            <a:ext cx="1619250" cy="2381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1275" b="1">
                <a:solidFill>
                  <a:srgbClr val="193036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193036"/>
                </a:solidFill>
                <a:latin typeface="Aptos"/>
                <a:ea typeface="Aptos"/>
                <a:cs typeface="Aptos"/>
              </a:rPr>
              <a:t>Waimate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0F9EC677-3320-4DCA-A956-674A1C0BA199}"/>
              </a:ext>
            </a:extLst>
          </p:cNvPr>
          <p:cNvSpPr>
            <a:spLocks noGrp="1"/>
          </p:cNvSpPr>
          <p:nvPr/>
        </p:nvSpPr>
        <p:spPr>
          <a:xfrm>
            <a:off x="6657975" y="3667125"/>
            <a:ext cx="55245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buNone/>
              <a:defRPr sz="1125" b="1">
                <a:solidFill>
                  <a:srgbClr val="193036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193036"/>
                </a:solidFill>
                <a:latin typeface="Aptos"/>
                <a:ea typeface="Aptos"/>
                <a:cs typeface="Aptos"/>
              </a:rPr>
              <a:t>10%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0144A5B-81FB-4C28-A8DA-9BC580C52329}"/>
              </a:ext>
            </a:extLst>
          </p:cNvPr>
          <p:cNvSpPr>
            <a:spLocks noGrp="1"/>
          </p:cNvSpPr>
          <p:nvPr/>
        </p:nvSpPr>
        <p:spPr>
          <a:xfrm>
            <a:off x="7429500" y="3657600"/>
            <a:ext cx="148590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1200" b="1">
                <a:solidFill>
                  <a:srgbClr val="193036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193036"/>
                </a:solidFill>
                <a:latin typeface="Aptos"/>
                <a:ea typeface="Aptos"/>
                <a:cs typeface="Aptos"/>
              </a:rPr>
              <a:t>$2,901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AA2C8013-643B-4561-9B61-04C16BCEB2A9}"/>
              </a:ext>
            </a:extLst>
          </p:cNvPr>
          <p:cNvSpPr>
            <a:spLocks noGrp="1"/>
          </p:cNvSpPr>
          <p:nvPr/>
        </p:nvSpPr>
        <p:spPr>
          <a:xfrm>
            <a:off x="7429500" y="3933825"/>
            <a:ext cx="1133475" cy="285750"/>
          </a:xfrm>
          <a:prstGeom prst="roundRect">
            <a:avLst>
              <a:gd name="adj" fmla="val 26667"/>
            </a:avLst>
          </a:prstGeom>
          <a:solidFill>
            <a:srgbClr val="AD3936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0EE80A9A-BE14-49E4-8F1F-0995D8B29C2D}"/>
              </a:ext>
            </a:extLst>
          </p:cNvPr>
          <p:cNvSpPr>
            <a:spLocks noGrp="1"/>
          </p:cNvSpPr>
          <p:nvPr/>
        </p:nvSpPr>
        <p:spPr>
          <a:xfrm>
            <a:off x="7429500" y="3981450"/>
            <a:ext cx="1133475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buNone/>
              <a:defRPr sz="938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938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$405 more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C3D9D8B4-086E-4E76-870F-7078598854D6}"/>
              </a:ext>
            </a:extLst>
          </p:cNvPr>
          <p:cNvSpPr>
            <a:spLocks noGrp="1"/>
          </p:cNvSpPr>
          <p:nvPr/>
        </p:nvSpPr>
        <p:spPr>
          <a:xfrm>
            <a:off x="9601200" y="3676650"/>
            <a:ext cx="169545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buNone/>
              <a:defRPr sz="1200" b="1">
                <a:solidFill>
                  <a:srgbClr val="193036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193036"/>
                </a:solidFill>
                <a:latin typeface="Aptos"/>
                <a:ea typeface="Aptos"/>
                <a:cs typeface="Aptos"/>
              </a:rPr>
              <a:t>$62,436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45FA1F1D-A041-4AC2-8F3D-B2A9EF83678A}"/>
              </a:ext>
            </a:extLst>
          </p:cNvPr>
          <p:cNvSpPr>
            <a:spLocks noGrp="1"/>
          </p:cNvSpPr>
          <p:nvPr/>
        </p:nvSpPr>
        <p:spPr>
          <a:xfrm>
            <a:off x="4876800" y="4200525"/>
            <a:ext cx="6496050" cy="9525"/>
          </a:xfrm>
          <a:prstGeom prst="rect">
            <a:avLst/>
          </a:prstGeom>
          <a:solidFill>
            <a:srgbClr val="B8C9CA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BC7D4BBE-3708-4D6B-9CEF-3C17E1B54F69}"/>
              </a:ext>
            </a:extLst>
          </p:cNvPr>
          <p:cNvSpPr>
            <a:spLocks noGrp="1"/>
          </p:cNvSpPr>
          <p:nvPr/>
        </p:nvSpPr>
        <p:spPr>
          <a:xfrm>
            <a:off x="4781550" y="4248150"/>
            <a:ext cx="6686550" cy="581025"/>
          </a:xfrm>
          <a:prstGeom prst="roundRect">
            <a:avLst>
              <a:gd name="adj" fmla="val 13115"/>
            </a:avLst>
          </a:prstGeom>
          <a:solidFill>
            <a:srgbClr val="F8E7D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57CDB438-F519-42A3-9A77-13F54A33DC60}"/>
              </a:ext>
            </a:extLst>
          </p:cNvPr>
          <p:cNvSpPr>
            <a:spLocks noGrp="1"/>
          </p:cNvSpPr>
          <p:nvPr/>
        </p:nvSpPr>
        <p:spPr>
          <a:xfrm>
            <a:off x="4876800" y="4324350"/>
            <a:ext cx="1619250" cy="2381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1275" b="1">
                <a:solidFill>
                  <a:srgbClr val="193036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193036"/>
                </a:solidFill>
                <a:latin typeface="Aptos"/>
                <a:ea typeface="Aptos"/>
                <a:cs typeface="Aptos"/>
              </a:rPr>
              <a:t>Waitaki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2BFE4A99-1D93-4B52-A820-EAC32B40D4A4}"/>
              </a:ext>
            </a:extLst>
          </p:cNvPr>
          <p:cNvSpPr>
            <a:spLocks noGrp="1"/>
          </p:cNvSpPr>
          <p:nvPr/>
        </p:nvSpPr>
        <p:spPr>
          <a:xfrm>
            <a:off x="6657975" y="4333875"/>
            <a:ext cx="55245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buNone/>
              <a:defRPr sz="1125" b="1">
                <a:solidFill>
                  <a:srgbClr val="193036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193036"/>
                </a:solidFill>
                <a:latin typeface="Aptos"/>
                <a:ea typeface="Aptos"/>
                <a:cs typeface="Aptos"/>
              </a:rPr>
              <a:t>28%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AD25F9EC-0AF5-46F7-90A9-D9F1C18FE132}"/>
              </a:ext>
            </a:extLst>
          </p:cNvPr>
          <p:cNvSpPr>
            <a:spLocks noGrp="1"/>
          </p:cNvSpPr>
          <p:nvPr/>
        </p:nvSpPr>
        <p:spPr>
          <a:xfrm>
            <a:off x="7429500" y="4324350"/>
            <a:ext cx="148590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975" b="0">
                <a:solidFill>
                  <a:srgbClr val="AE3214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AE3214"/>
                </a:solidFill>
                <a:latin typeface="Aptos"/>
                <a:ea typeface="Aptos"/>
                <a:cs typeface="Aptos"/>
              </a:rPr>
              <a:t>No comparable bill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77DD0301-B7FD-44B3-B8CB-E7B5D970E635}"/>
              </a:ext>
            </a:extLst>
          </p:cNvPr>
          <p:cNvSpPr>
            <a:spLocks noGrp="1"/>
          </p:cNvSpPr>
          <p:nvPr/>
        </p:nvSpPr>
        <p:spPr>
          <a:xfrm>
            <a:off x="7429500" y="4600575"/>
            <a:ext cx="1695450" cy="1143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750" b="0">
                <a:solidFill>
                  <a:srgbClr val="4D6267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4D6267"/>
                </a:solidFill>
                <a:latin typeface="Aptos"/>
                <a:ea typeface="Aptos"/>
                <a:cs typeface="Aptos"/>
              </a:rPr>
              <a:t>Excluded from rate weighting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97B668D0-2389-4829-A12D-2DB9651841CA}"/>
              </a:ext>
            </a:extLst>
          </p:cNvPr>
          <p:cNvSpPr>
            <a:spLocks noGrp="1"/>
          </p:cNvSpPr>
          <p:nvPr/>
        </p:nvSpPr>
        <p:spPr>
          <a:xfrm>
            <a:off x="9601200" y="4343400"/>
            <a:ext cx="169545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buNone/>
              <a:defRPr sz="1200" b="1">
                <a:solidFill>
                  <a:srgbClr val="193036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193036"/>
                </a:solidFill>
                <a:latin typeface="Aptos"/>
                <a:ea typeface="Aptos"/>
                <a:cs typeface="Aptos"/>
              </a:rPr>
              <a:t>$50,986</a:t>
            </a:r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AEE0F080-4F56-4E13-BED8-F10E697F57D8}"/>
              </a:ext>
            </a:extLst>
          </p:cNvPr>
          <p:cNvSpPr>
            <a:spLocks noGrp="1"/>
          </p:cNvSpPr>
          <p:nvPr/>
        </p:nvSpPr>
        <p:spPr>
          <a:xfrm>
            <a:off x="4876800" y="5057775"/>
            <a:ext cx="6496050" cy="752475"/>
          </a:xfrm>
          <a:prstGeom prst="roundRect">
            <a:avLst>
              <a:gd name="adj" fmla="val 10127"/>
            </a:avLst>
          </a:prstGeom>
          <a:solidFill>
            <a:srgbClr val="DFEFF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5D2BCE15-EC2A-4F0F-B688-DBD0BC137B23}"/>
              </a:ext>
            </a:extLst>
          </p:cNvPr>
          <p:cNvSpPr>
            <a:spLocks noGrp="1"/>
          </p:cNvSpPr>
          <p:nvPr/>
        </p:nvSpPr>
        <p:spPr>
          <a:xfrm>
            <a:off x="5067300" y="5210175"/>
            <a:ext cx="1381125" cy="3048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1875" b="1">
                <a:solidFill>
                  <a:srgbClr val="193036"/>
                </a:solidFill>
                <a:latin typeface="Aptos Display"/>
                <a:ea typeface="Aptos Display"/>
                <a:cs typeface="Aptos Display"/>
              </a:defRPr>
            </a:pPr>
            <a:r>
              <a:rPr sz="1875" b="1">
                <a:solidFill>
                  <a:srgbClr val="193036"/>
                </a:solidFill>
                <a:latin typeface="Aptos Display"/>
                <a:ea typeface="Aptos Display"/>
                <a:cs typeface="Aptos Display"/>
              </a:rPr>
              <a:t>$3,307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BB5F8962-9234-401F-8357-05E46D93F38D}"/>
              </a:ext>
            </a:extLst>
          </p:cNvPr>
          <p:cNvSpPr>
            <a:spLocks noGrp="1"/>
          </p:cNvSpPr>
          <p:nvPr/>
        </p:nvSpPr>
        <p:spPr>
          <a:xfrm>
            <a:off x="5067300" y="5524500"/>
            <a:ext cx="1381125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825" b="0">
                <a:solidFill>
                  <a:srgbClr val="4D6267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4D6267"/>
                </a:solidFill>
                <a:latin typeface="Aptos"/>
                <a:ea typeface="Aptos"/>
                <a:cs typeface="Aptos"/>
              </a:rPr>
              <a:t>comparison / year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9D585454-AF5E-427A-983A-533A56C680A4}"/>
              </a:ext>
            </a:extLst>
          </p:cNvPr>
          <p:cNvSpPr>
            <a:spLocks noGrp="1"/>
          </p:cNvSpPr>
          <p:nvPr/>
        </p:nvSpPr>
        <p:spPr>
          <a:xfrm>
            <a:off x="6705600" y="5219700"/>
            <a:ext cx="4381500" cy="400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1013" b="1">
                <a:solidFill>
                  <a:srgbClr val="193036"/>
                </a:solidFill>
                <a:latin typeface="Aptos"/>
                <a:ea typeface="Aptos"/>
                <a:cs typeface="Aptos"/>
              </a:defRPr>
            </a:pPr>
            <a:r>
              <a:rPr sz="1013" b="1">
                <a:solidFill>
                  <a:srgbClr val="193036"/>
                </a:solidFill>
                <a:latin typeface="Aptos"/>
                <a:ea typeface="Aptos"/>
                <a:cs typeface="Aptos"/>
              </a:rPr>
              <a:t>This comparison uses Timaru, Mackenzie and Waimate only so isn’t a complete four-council estimate.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40EABD13-2E06-4EA5-B4E7-C7E7A5816F57}"/>
              </a:ext>
            </a:extLst>
          </p:cNvPr>
          <p:cNvSpPr>
            <a:spLocks noGrp="1"/>
          </p:cNvSpPr>
          <p:nvPr/>
        </p:nvSpPr>
        <p:spPr>
          <a:xfrm>
            <a:off x="571500" y="6419850"/>
            <a:ext cx="11049000" cy="9525"/>
          </a:xfrm>
          <a:prstGeom prst="rect">
            <a:avLst/>
          </a:prstGeom>
          <a:solidFill>
            <a:srgbClr val="B8C9CA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B5DE198C-297F-448F-AA02-03C9A9C87ED8}"/>
              </a:ext>
            </a:extLst>
          </p:cNvPr>
          <p:cNvSpPr>
            <a:spLocks noGrp="1"/>
          </p:cNvSpPr>
          <p:nvPr/>
        </p:nvSpPr>
        <p:spPr>
          <a:xfrm>
            <a:off x="571500" y="6486525"/>
            <a:ext cx="8191500" cy="2952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buNone/>
              <a:defRPr sz="788" b="0">
                <a:solidFill>
                  <a:srgbClr val="4D6267"/>
                </a:solidFill>
                <a:latin typeface="Aptos"/>
                <a:ea typeface="Aptos"/>
                <a:cs typeface="Aptos"/>
              </a:defRPr>
            </a:pPr>
            <a:r>
              <a:rPr sz="788" b="0">
                <a:solidFill>
                  <a:srgbClr val="4D6267"/>
                </a:solidFill>
                <a:latin typeface="Aptos"/>
                <a:ea typeface="Aptos"/>
                <a:cs typeface="Aptos"/>
              </a:rPr>
              <a:t>Net assets are council-only at 30 June 2024; CCOs are excluded.</a:t>
            </a:r>
          </a:p>
          <a:p>
            <a:pPr algn="l">
              <a:buNone/>
              <a:defRPr sz="788" b="0">
                <a:solidFill>
                  <a:srgbClr val="4D6267"/>
                </a:solidFill>
                <a:latin typeface="Aptos"/>
                <a:ea typeface="Aptos"/>
                <a:cs typeface="Aptos"/>
              </a:defRPr>
            </a:pPr>
            <a:r>
              <a:rPr sz="788" b="0">
                <a:solidFill>
                  <a:srgbClr val="4D6267"/>
                </a:solidFill>
                <a:latin typeface="Aptos"/>
                <a:ea typeface="Aptos"/>
                <a:cs typeface="Aptos"/>
              </a:rPr>
              <a:t>Version 1.0, 28 July 2026. Figures current at this date.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FB8F433A-A488-45C2-8433-923C95FCCE7A}"/>
              </a:ext>
            </a:extLst>
          </p:cNvPr>
          <p:cNvSpPr>
            <a:spLocks noGrp="1"/>
          </p:cNvSpPr>
          <p:nvPr/>
        </p:nvSpPr>
        <p:spPr>
          <a:xfrm>
            <a:off x="9525000" y="6572250"/>
            <a:ext cx="2095500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buNone/>
              <a:defRPr sz="788" b="0">
                <a:solidFill>
                  <a:srgbClr val="4D6267"/>
                </a:solidFill>
                <a:latin typeface="Aptos"/>
                <a:ea typeface="Aptos"/>
                <a:cs typeface="Aptos"/>
              </a:defRPr>
            </a:pPr>
            <a:r>
              <a:rPr sz="788" b="0">
                <a:solidFill>
                  <a:srgbClr val="4D6267"/>
                </a:solidFill>
                <a:latin typeface="Aptos"/>
                <a:ea typeface="Aptos"/>
                <a:cs typeface="Aptos"/>
              </a:rPr>
              <a:t>EXAMPLE 3 / 3</a:t>
            </a:r>
          </a:p>
        </p:txBody>
      </p:sp>
    </p:spTree>
    <p:extLst>
      <p:ext uri="{BB962C8B-B14F-4D97-AF65-F5344CB8AC3E}">
        <p14:creationId xmlns:p14="http://schemas.microsoft.com/office/powerpoint/2010/main" val="423622247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solidFill>
          <a:schemeClr val="dk1"/>
        </a:solidFill>
        <a:solidFill>
          <a:schemeClr val="accent1"/>
        </a:soli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solidFill>
          <a:schemeClr val="dk1"/>
        </a:solidFill>
        <a:solidFill>
          <a:schemeClr val="accent1"/>
        </a:soli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A6355C8A273CE40993A1E2EB32D1892" ma:contentTypeVersion="13" ma:contentTypeDescription="Create a new document." ma:contentTypeScope="" ma:versionID="6b603ebd88ed09ffc0229a65c02bb96e">
  <xsd:schema xmlns:xsd="http://www.w3.org/2001/XMLSchema" xmlns:xs="http://www.w3.org/2001/XMLSchema" xmlns:p="http://schemas.microsoft.com/office/2006/metadata/properties" xmlns:ns2="7f9ebb41-bd4b-41b5-9341-4af1c88d8afe" xmlns:ns3="8d99a27d-3c3a-42c7-8bd6-59f649fe4810" targetNamespace="http://schemas.microsoft.com/office/2006/metadata/properties" ma:root="true" ma:fieldsID="6cda68c2264f972d4e92461cced2dea4" ns2:_="" ns3:_="">
    <xsd:import namespace="7f9ebb41-bd4b-41b5-9341-4af1c88d8afe"/>
    <xsd:import namespace="8d99a27d-3c3a-42c7-8bd6-59f649fe481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9ebb41-bd4b-41b5-9341-4af1c88d8af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0594385f-ce0d-40e9-a721-5f20343f4ca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99a27d-3c3a-42c7-8bd6-59f649fe4810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9988250d-7a90-4afb-86b8-557c81a9a8e1}" ma:internalName="TaxCatchAll" ma:showField="CatchAllData" ma:web="8d99a27d-3c3a-42c7-8bd6-59f649fe481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f9ebb41-bd4b-41b5-9341-4af1c88d8afe">
      <Terms xmlns="http://schemas.microsoft.com/office/infopath/2007/PartnerControls"/>
    </lcf76f155ced4ddcb4097134ff3c332f>
    <TaxCatchAll xmlns="8d99a27d-3c3a-42c7-8bd6-59f649fe4810" xsi:nil="true"/>
  </documentManagement>
</p:properties>
</file>

<file path=customXml/itemProps1.xml><?xml version="1.0" encoding="utf-8"?>
<ds:datastoreItem xmlns:ds="http://schemas.openxmlformats.org/officeDocument/2006/customXml" ds:itemID="{465D33C7-354C-401C-8311-108D083BCF19}"/>
</file>

<file path=customXml/itemProps2.xml><?xml version="1.0" encoding="utf-8"?>
<ds:datastoreItem xmlns:ds="http://schemas.openxmlformats.org/officeDocument/2006/customXml" ds:itemID="{4D8A0B8F-0099-4254-B609-F2E0826E3678}"/>
</file>

<file path=customXml/itemProps3.xml><?xml version="1.0" encoding="utf-8"?>
<ds:datastoreItem xmlns:ds="http://schemas.openxmlformats.org/officeDocument/2006/customXml" ds:itemID="{A304C07B-AE97-4CA0-B127-5D5A771E8001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879</Words>
  <Application>Microsoft Office PowerPoint</Application>
  <DocSecurity>0</DocSecurity>
  <PresentationFormat>Widescreen</PresentationFormat>
  <Paragraphs>177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Calibri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Brenden Mischewski</cp:lastModifiedBy>
  <cp:revision>1</cp:revision>
  <dcterms:created xsi:type="dcterms:W3CDTF">2026-07-28T02:12:22Z</dcterms:created>
  <dcterms:modified xsi:type="dcterms:W3CDTF">2026-07-28T02:17:21Z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0x0101004A6355C8A273CE40993A1E2EB32D1892</vt:lpwstr>
  </property>
</Properties>
</file>